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1"/>
  </p:notesMasterIdLst>
  <p:handoutMasterIdLst>
    <p:handoutMasterId r:id="rId42"/>
  </p:handoutMasterIdLst>
  <p:sldIdLst>
    <p:sldId id="309" r:id="rId2"/>
    <p:sldId id="317" r:id="rId3"/>
    <p:sldId id="330" r:id="rId4"/>
    <p:sldId id="331" r:id="rId5"/>
    <p:sldId id="332" r:id="rId6"/>
    <p:sldId id="333" r:id="rId7"/>
    <p:sldId id="334" r:id="rId8"/>
    <p:sldId id="335" r:id="rId9"/>
    <p:sldId id="315" r:id="rId10"/>
    <p:sldId id="336" r:id="rId11"/>
    <p:sldId id="351" r:id="rId12"/>
    <p:sldId id="318" r:id="rId13"/>
    <p:sldId id="319" r:id="rId14"/>
    <p:sldId id="352" r:id="rId15"/>
    <p:sldId id="353" r:id="rId16"/>
    <p:sldId id="320" r:id="rId17"/>
    <p:sldId id="322" r:id="rId18"/>
    <p:sldId id="323" r:id="rId19"/>
    <p:sldId id="324" r:id="rId20"/>
    <p:sldId id="325" r:id="rId21"/>
    <p:sldId id="354" r:id="rId22"/>
    <p:sldId id="328" r:id="rId23"/>
    <p:sldId id="341" r:id="rId24"/>
    <p:sldId id="355" r:id="rId25"/>
    <p:sldId id="329" r:id="rId26"/>
    <p:sldId id="337" r:id="rId27"/>
    <p:sldId id="338" r:id="rId28"/>
    <p:sldId id="339" r:id="rId29"/>
    <p:sldId id="340" r:id="rId30"/>
    <p:sldId id="342" r:id="rId31"/>
    <p:sldId id="343" r:id="rId32"/>
    <p:sldId id="344" r:id="rId33"/>
    <p:sldId id="345" r:id="rId34"/>
    <p:sldId id="346" r:id="rId35"/>
    <p:sldId id="347" r:id="rId36"/>
    <p:sldId id="348" r:id="rId37"/>
    <p:sldId id="349" r:id="rId38"/>
    <p:sldId id="350" r:id="rId39"/>
    <p:sldId id="260" r:id="rId40"/>
  </p:sldIdLst>
  <p:sldSz cx="9144000" cy="6858000" type="screen4x3"/>
  <p:notesSz cx="7099300" cy="102346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édio 2 - Destaqu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159" autoAdjust="0"/>
    <p:restoredTop sz="94655"/>
  </p:normalViewPr>
  <p:slideViewPr>
    <p:cSldViewPr>
      <p:cViewPr varScale="1">
        <p:scale>
          <a:sx n="80" d="100"/>
          <a:sy n="80" d="100"/>
        </p:scale>
        <p:origin x="1589" y="58"/>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handoutMaster" Target="handoutMasters/handout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ção do Cabeçalho 1"/>
          <p:cNvSpPr>
            <a:spLocks noGrp="1"/>
          </p:cNvSpPr>
          <p:nvPr>
            <p:ph type="hdr" sz="quarter"/>
          </p:nvPr>
        </p:nvSpPr>
        <p:spPr>
          <a:xfrm>
            <a:off x="1" y="0"/>
            <a:ext cx="3076363" cy="511731"/>
          </a:xfrm>
          <a:prstGeom prst="rect">
            <a:avLst/>
          </a:prstGeom>
        </p:spPr>
        <p:txBody>
          <a:bodyPr vert="horz" lIns="94768" tIns="47384" rIns="94768" bIns="47384" rtlCol="0"/>
          <a:lstStyle>
            <a:lvl1pPr algn="l">
              <a:defRPr sz="1200"/>
            </a:lvl1pPr>
          </a:lstStyle>
          <a:p>
            <a:endParaRPr lang="pt-PT"/>
          </a:p>
        </p:txBody>
      </p:sp>
      <p:sp>
        <p:nvSpPr>
          <p:cNvPr id="3" name="Marcador de Posição da Data 2"/>
          <p:cNvSpPr>
            <a:spLocks noGrp="1"/>
          </p:cNvSpPr>
          <p:nvPr>
            <p:ph type="dt" sz="quarter" idx="1"/>
          </p:nvPr>
        </p:nvSpPr>
        <p:spPr>
          <a:xfrm>
            <a:off x="4021295" y="0"/>
            <a:ext cx="3076363" cy="511731"/>
          </a:xfrm>
          <a:prstGeom prst="rect">
            <a:avLst/>
          </a:prstGeom>
        </p:spPr>
        <p:txBody>
          <a:bodyPr vert="horz" lIns="94768" tIns="47384" rIns="94768" bIns="47384" rtlCol="0"/>
          <a:lstStyle>
            <a:lvl1pPr algn="r">
              <a:defRPr sz="1200"/>
            </a:lvl1pPr>
          </a:lstStyle>
          <a:p>
            <a:fld id="{ADB6FF1F-555E-4388-A8B0-D1E524B355D1}" type="datetimeFigureOut">
              <a:rPr lang="pt-PT" smtClean="0"/>
              <a:pPr/>
              <a:t>13/05/2022</a:t>
            </a:fld>
            <a:endParaRPr lang="pt-PT"/>
          </a:p>
        </p:txBody>
      </p:sp>
      <p:sp>
        <p:nvSpPr>
          <p:cNvPr id="4" name="Marcador de Posição do Rodapé 3"/>
          <p:cNvSpPr>
            <a:spLocks noGrp="1"/>
          </p:cNvSpPr>
          <p:nvPr>
            <p:ph type="ftr" sz="quarter" idx="2"/>
          </p:nvPr>
        </p:nvSpPr>
        <p:spPr>
          <a:xfrm>
            <a:off x="1" y="9721106"/>
            <a:ext cx="3076363" cy="511731"/>
          </a:xfrm>
          <a:prstGeom prst="rect">
            <a:avLst/>
          </a:prstGeom>
        </p:spPr>
        <p:txBody>
          <a:bodyPr vert="horz" lIns="94768" tIns="47384" rIns="94768" bIns="47384" rtlCol="0" anchor="b"/>
          <a:lstStyle>
            <a:lvl1pPr algn="l">
              <a:defRPr sz="1200"/>
            </a:lvl1pPr>
          </a:lstStyle>
          <a:p>
            <a:endParaRPr lang="pt-PT"/>
          </a:p>
        </p:txBody>
      </p:sp>
      <p:sp>
        <p:nvSpPr>
          <p:cNvPr id="5" name="Marcador de Posição do Número do Diapositivo 4"/>
          <p:cNvSpPr>
            <a:spLocks noGrp="1"/>
          </p:cNvSpPr>
          <p:nvPr>
            <p:ph type="sldNum" sz="quarter" idx="3"/>
          </p:nvPr>
        </p:nvSpPr>
        <p:spPr>
          <a:xfrm>
            <a:off x="4021295" y="9721106"/>
            <a:ext cx="3076363" cy="511731"/>
          </a:xfrm>
          <a:prstGeom prst="rect">
            <a:avLst/>
          </a:prstGeom>
        </p:spPr>
        <p:txBody>
          <a:bodyPr vert="horz" lIns="94768" tIns="47384" rIns="94768" bIns="47384" rtlCol="0" anchor="b"/>
          <a:lstStyle>
            <a:lvl1pPr algn="r">
              <a:defRPr sz="1200"/>
            </a:lvl1pPr>
          </a:lstStyle>
          <a:p>
            <a:fld id="{CD9FB018-1958-45C1-ABFF-E1E983EC4F43}" type="slidenum">
              <a:rPr lang="pt-PT" smtClean="0"/>
              <a:pPr/>
              <a:t>‹nº›</a:t>
            </a:fld>
            <a:endParaRPr lang="pt-PT"/>
          </a:p>
        </p:txBody>
      </p:sp>
    </p:spTree>
    <p:extLst>
      <p:ext uri="{BB962C8B-B14F-4D97-AF65-F5344CB8AC3E}">
        <p14:creationId xmlns:p14="http://schemas.microsoft.com/office/powerpoint/2010/main" val="25347818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ção do Cabeçalho 1"/>
          <p:cNvSpPr>
            <a:spLocks noGrp="1"/>
          </p:cNvSpPr>
          <p:nvPr>
            <p:ph type="hdr" sz="quarter"/>
          </p:nvPr>
        </p:nvSpPr>
        <p:spPr>
          <a:xfrm>
            <a:off x="1" y="0"/>
            <a:ext cx="3076363" cy="511731"/>
          </a:xfrm>
          <a:prstGeom prst="rect">
            <a:avLst/>
          </a:prstGeom>
        </p:spPr>
        <p:txBody>
          <a:bodyPr vert="horz" lIns="94768" tIns="47384" rIns="94768" bIns="47384" rtlCol="0"/>
          <a:lstStyle>
            <a:lvl1pPr algn="l">
              <a:defRPr sz="1200"/>
            </a:lvl1pPr>
          </a:lstStyle>
          <a:p>
            <a:endParaRPr lang="pt-PT"/>
          </a:p>
        </p:txBody>
      </p:sp>
      <p:sp>
        <p:nvSpPr>
          <p:cNvPr id="3" name="Marcador de Posição da Data 2"/>
          <p:cNvSpPr>
            <a:spLocks noGrp="1"/>
          </p:cNvSpPr>
          <p:nvPr>
            <p:ph type="dt" idx="1"/>
          </p:nvPr>
        </p:nvSpPr>
        <p:spPr>
          <a:xfrm>
            <a:off x="4021295" y="0"/>
            <a:ext cx="3076363" cy="511731"/>
          </a:xfrm>
          <a:prstGeom prst="rect">
            <a:avLst/>
          </a:prstGeom>
        </p:spPr>
        <p:txBody>
          <a:bodyPr vert="horz" lIns="94768" tIns="47384" rIns="94768" bIns="47384" rtlCol="0"/>
          <a:lstStyle>
            <a:lvl1pPr algn="r">
              <a:defRPr sz="1200"/>
            </a:lvl1pPr>
          </a:lstStyle>
          <a:p>
            <a:fld id="{E77E319B-B046-487F-8D03-B96E4F1A43D0}" type="datetimeFigureOut">
              <a:rPr lang="pt-PT" smtClean="0"/>
              <a:pPr/>
              <a:t>13/05/2022</a:t>
            </a:fld>
            <a:endParaRPr lang="pt-PT"/>
          </a:p>
        </p:txBody>
      </p:sp>
      <p:sp>
        <p:nvSpPr>
          <p:cNvPr id="4" name="Marcador de Posição da Imagem do Diapositivo 3"/>
          <p:cNvSpPr>
            <a:spLocks noGrp="1" noRot="1" noChangeAspect="1"/>
          </p:cNvSpPr>
          <p:nvPr>
            <p:ph type="sldImg" idx="2"/>
          </p:nvPr>
        </p:nvSpPr>
        <p:spPr>
          <a:xfrm>
            <a:off x="992188" y="768350"/>
            <a:ext cx="5114925" cy="3836988"/>
          </a:xfrm>
          <a:prstGeom prst="rect">
            <a:avLst/>
          </a:prstGeom>
          <a:noFill/>
          <a:ln w="12700">
            <a:solidFill>
              <a:prstClr val="black"/>
            </a:solidFill>
          </a:ln>
        </p:spPr>
        <p:txBody>
          <a:bodyPr vert="horz" lIns="94768" tIns="47384" rIns="94768" bIns="47384" rtlCol="0" anchor="ctr"/>
          <a:lstStyle/>
          <a:p>
            <a:endParaRPr lang="pt-PT"/>
          </a:p>
        </p:txBody>
      </p:sp>
      <p:sp>
        <p:nvSpPr>
          <p:cNvPr id="5" name="Marcador de Posição de Notas 4"/>
          <p:cNvSpPr>
            <a:spLocks noGrp="1"/>
          </p:cNvSpPr>
          <p:nvPr>
            <p:ph type="body" sz="quarter" idx="3"/>
          </p:nvPr>
        </p:nvSpPr>
        <p:spPr>
          <a:xfrm>
            <a:off x="709931" y="4861442"/>
            <a:ext cx="5679440" cy="4605576"/>
          </a:xfrm>
          <a:prstGeom prst="rect">
            <a:avLst/>
          </a:prstGeom>
        </p:spPr>
        <p:txBody>
          <a:bodyPr vert="horz" lIns="94768" tIns="47384" rIns="94768" bIns="47384" rtlCol="0">
            <a:normAutofit/>
          </a:bodyPr>
          <a:lstStyle/>
          <a:p>
            <a:pPr lvl="0"/>
            <a:r>
              <a:rPr lang="pt-PT"/>
              <a:t>Clique para editar os estilos</a:t>
            </a:r>
          </a:p>
          <a:p>
            <a:pPr lvl="1"/>
            <a:r>
              <a:rPr lang="pt-PT"/>
              <a:t>Segundo nível</a:t>
            </a:r>
          </a:p>
          <a:p>
            <a:pPr lvl="2"/>
            <a:r>
              <a:rPr lang="pt-PT"/>
              <a:t>Terceiro nível</a:t>
            </a:r>
          </a:p>
          <a:p>
            <a:pPr lvl="3"/>
            <a:r>
              <a:rPr lang="pt-PT"/>
              <a:t>Quarto nível</a:t>
            </a:r>
          </a:p>
          <a:p>
            <a:pPr lvl="4"/>
            <a:r>
              <a:rPr lang="pt-PT"/>
              <a:t>Quinto nível</a:t>
            </a:r>
          </a:p>
        </p:txBody>
      </p:sp>
      <p:sp>
        <p:nvSpPr>
          <p:cNvPr id="6" name="Marcador de Posição do Rodapé 5"/>
          <p:cNvSpPr>
            <a:spLocks noGrp="1"/>
          </p:cNvSpPr>
          <p:nvPr>
            <p:ph type="ftr" sz="quarter" idx="4"/>
          </p:nvPr>
        </p:nvSpPr>
        <p:spPr>
          <a:xfrm>
            <a:off x="1" y="9721106"/>
            <a:ext cx="3076363" cy="511731"/>
          </a:xfrm>
          <a:prstGeom prst="rect">
            <a:avLst/>
          </a:prstGeom>
        </p:spPr>
        <p:txBody>
          <a:bodyPr vert="horz" lIns="94768" tIns="47384" rIns="94768" bIns="47384" rtlCol="0" anchor="b"/>
          <a:lstStyle>
            <a:lvl1pPr algn="l">
              <a:defRPr sz="1200"/>
            </a:lvl1pPr>
          </a:lstStyle>
          <a:p>
            <a:endParaRPr lang="pt-PT"/>
          </a:p>
        </p:txBody>
      </p:sp>
      <p:sp>
        <p:nvSpPr>
          <p:cNvPr id="7" name="Marcador de Posição do Número do Diapositivo 6"/>
          <p:cNvSpPr>
            <a:spLocks noGrp="1"/>
          </p:cNvSpPr>
          <p:nvPr>
            <p:ph type="sldNum" sz="quarter" idx="5"/>
          </p:nvPr>
        </p:nvSpPr>
        <p:spPr>
          <a:xfrm>
            <a:off x="4021295" y="9721106"/>
            <a:ext cx="3076363" cy="511731"/>
          </a:xfrm>
          <a:prstGeom prst="rect">
            <a:avLst/>
          </a:prstGeom>
        </p:spPr>
        <p:txBody>
          <a:bodyPr vert="horz" lIns="94768" tIns="47384" rIns="94768" bIns="47384" rtlCol="0" anchor="b"/>
          <a:lstStyle>
            <a:lvl1pPr algn="r">
              <a:defRPr sz="1200"/>
            </a:lvl1pPr>
          </a:lstStyle>
          <a:p>
            <a:fld id="{F3DD545E-D36A-4832-938A-2ECADA69E4C6}" type="slidenum">
              <a:rPr lang="pt-PT" smtClean="0"/>
              <a:pPr/>
              <a:t>‹nº›</a:t>
            </a:fld>
            <a:endParaRPr lang="pt-PT"/>
          </a:p>
        </p:txBody>
      </p:sp>
    </p:spTree>
    <p:extLst>
      <p:ext uri="{BB962C8B-B14F-4D97-AF65-F5344CB8AC3E}">
        <p14:creationId xmlns:p14="http://schemas.microsoft.com/office/powerpoint/2010/main" val="17377616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497D1F5F-AB60-452E-AA79-64E25350F70B}" type="slidenum">
              <a:rPr lang="pt-PT" smtClean="0">
                <a:latin typeface="Arial" pitchFamily="34" charset="0"/>
              </a:rPr>
              <a:pPr/>
              <a:t>2</a:t>
            </a:fld>
            <a:endParaRPr lang="pt-PT">
              <a:latin typeface="Arial" pitchFamily="34"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pPr eaLnBrk="1" hangingPunct="1"/>
            <a:endParaRPr lang="pt-PT">
              <a:latin typeface="Arial" pitchFamily="34" charset="0"/>
            </a:endParaRPr>
          </a:p>
        </p:txBody>
      </p:sp>
    </p:spTree>
    <p:extLst>
      <p:ext uri="{BB962C8B-B14F-4D97-AF65-F5344CB8AC3E}">
        <p14:creationId xmlns:p14="http://schemas.microsoft.com/office/powerpoint/2010/main" val="8078303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497D1F5F-AB60-452E-AA79-64E25350F70B}" type="slidenum">
              <a:rPr lang="pt-PT" smtClean="0">
                <a:latin typeface="Arial" pitchFamily="34" charset="0"/>
              </a:rPr>
              <a:pPr/>
              <a:t>11</a:t>
            </a:fld>
            <a:endParaRPr lang="pt-PT">
              <a:latin typeface="Arial" pitchFamily="34"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pPr eaLnBrk="1" hangingPunct="1"/>
            <a:endParaRPr lang="pt-PT">
              <a:latin typeface="Arial" pitchFamily="34" charset="0"/>
            </a:endParaRPr>
          </a:p>
        </p:txBody>
      </p:sp>
    </p:spTree>
    <p:extLst>
      <p:ext uri="{BB962C8B-B14F-4D97-AF65-F5344CB8AC3E}">
        <p14:creationId xmlns:p14="http://schemas.microsoft.com/office/powerpoint/2010/main" val="14494313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497D1F5F-AB60-452E-AA79-64E25350F70B}" type="slidenum">
              <a:rPr lang="pt-PT" smtClean="0">
                <a:latin typeface="Arial" pitchFamily="34" charset="0"/>
              </a:rPr>
              <a:pPr/>
              <a:t>12</a:t>
            </a:fld>
            <a:endParaRPr lang="pt-PT">
              <a:latin typeface="Arial" pitchFamily="34"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pPr eaLnBrk="1" hangingPunct="1"/>
            <a:endParaRPr lang="pt-PT">
              <a:latin typeface="Arial" pitchFamily="34" charset="0"/>
            </a:endParaRPr>
          </a:p>
        </p:txBody>
      </p:sp>
    </p:spTree>
    <p:extLst>
      <p:ext uri="{BB962C8B-B14F-4D97-AF65-F5344CB8AC3E}">
        <p14:creationId xmlns:p14="http://schemas.microsoft.com/office/powerpoint/2010/main" val="16175747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497D1F5F-AB60-452E-AA79-64E25350F70B}" type="slidenum">
              <a:rPr lang="pt-PT" smtClean="0">
                <a:latin typeface="Arial" pitchFamily="34" charset="0"/>
              </a:rPr>
              <a:pPr/>
              <a:t>13</a:t>
            </a:fld>
            <a:endParaRPr lang="pt-PT">
              <a:latin typeface="Arial" pitchFamily="34"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pPr eaLnBrk="1" hangingPunct="1"/>
            <a:endParaRPr lang="pt-PT">
              <a:latin typeface="Arial" pitchFamily="34" charset="0"/>
            </a:endParaRPr>
          </a:p>
        </p:txBody>
      </p:sp>
    </p:spTree>
    <p:extLst>
      <p:ext uri="{BB962C8B-B14F-4D97-AF65-F5344CB8AC3E}">
        <p14:creationId xmlns:p14="http://schemas.microsoft.com/office/powerpoint/2010/main" val="39733512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497D1F5F-AB60-452E-AA79-64E25350F70B}" type="slidenum">
              <a:rPr lang="pt-PT" smtClean="0">
                <a:latin typeface="Arial" pitchFamily="34" charset="0"/>
              </a:rPr>
              <a:pPr/>
              <a:t>14</a:t>
            </a:fld>
            <a:endParaRPr lang="pt-PT">
              <a:latin typeface="Arial" pitchFamily="34"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pPr eaLnBrk="1" hangingPunct="1"/>
            <a:endParaRPr lang="pt-PT">
              <a:latin typeface="Arial" pitchFamily="34" charset="0"/>
            </a:endParaRPr>
          </a:p>
        </p:txBody>
      </p:sp>
    </p:spTree>
    <p:extLst>
      <p:ext uri="{BB962C8B-B14F-4D97-AF65-F5344CB8AC3E}">
        <p14:creationId xmlns:p14="http://schemas.microsoft.com/office/powerpoint/2010/main" val="40332799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497D1F5F-AB60-452E-AA79-64E25350F70B}" type="slidenum">
              <a:rPr lang="pt-PT" smtClean="0">
                <a:latin typeface="Arial" pitchFamily="34" charset="0"/>
              </a:rPr>
              <a:pPr/>
              <a:t>15</a:t>
            </a:fld>
            <a:endParaRPr lang="pt-PT">
              <a:latin typeface="Arial" pitchFamily="34"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pPr eaLnBrk="1" hangingPunct="1"/>
            <a:endParaRPr lang="pt-PT">
              <a:latin typeface="Arial" pitchFamily="34" charset="0"/>
            </a:endParaRPr>
          </a:p>
        </p:txBody>
      </p:sp>
    </p:spTree>
    <p:extLst>
      <p:ext uri="{BB962C8B-B14F-4D97-AF65-F5344CB8AC3E}">
        <p14:creationId xmlns:p14="http://schemas.microsoft.com/office/powerpoint/2010/main" val="20332922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497D1F5F-AB60-452E-AA79-64E25350F70B}" type="slidenum">
              <a:rPr lang="pt-PT" smtClean="0">
                <a:latin typeface="Arial" pitchFamily="34" charset="0"/>
              </a:rPr>
              <a:pPr/>
              <a:t>16</a:t>
            </a:fld>
            <a:endParaRPr lang="pt-PT">
              <a:latin typeface="Arial" pitchFamily="34"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pPr eaLnBrk="1" hangingPunct="1"/>
            <a:endParaRPr lang="pt-PT">
              <a:latin typeface="Arial" pitchFamily="34" charset="0"/>
            </a:endParaRPr>
          </a:p>
        </p:txBody>
      </p:sp>
    </p:spTree>
    <p:extLst>
      <p:ext uri="{BB962C8B-B14F-4D97-AF65-F5344CB8AC3E}">
        <p14:creationId xmlns:p14="http://schemas.microsoft.com/office/powerpoint/2010/main" val="16793629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497D1F5F-AB60-452E-AA79-64E25350F70B}" type="slidenum">
              <a:rPr lang="pt-PT" smtClean="0">
                <a:latin typeface="Arial" pitchFamily="34" charset="0"/>
              </a:rPr>
              <a:pPr/>
              <a:t>17</a:t>
            </a:fld>
            <a:endParaRPr lang="pt-PT">
              <a:latin typeface="Arial" pitchFamily="34"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pPr eaLnBrk="1" hangingPunct="1"/>
            <a:endParaRPr lang="pt-PT">
              <a:latin typeface="Arial" pitchFamily="34" charset="0"/>
            </a:endParaRPr>
          </a:p>
        </p:txBody>
      </p:sp>
    </p:spTree>
    <p:extLst>
      <p:ext uri="{BB962C8B-B14F-4D97-AF65-F5344CB8AC3E}">
        <p14:creationId xmlns:p14="http://schemas.microsoft.com/office/powerpoint/2010/main" val="21174124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497D1F5F-AB60-452E-AA79-64E25350F70B}" type="slidenum">
              <a:rPr lang="pt-PT" smtClean="0">
                <a:latin typeface="Arial" pitchFamily="34" charset="0"/>
              </a:rPr>
              <a:pPr/>
              <a:t>18</a:t>
            </a:fld>
            <a:endParaRPr lang="pt-PT">
              <a:latin typeface="Arial" pitchFamily="34"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pPr eaLnBrk="1" hangingPunct="1"/>
            <a:endParaRPr lang="pt-PT">
              <a:latin typeface="Arial" pitchFamily="34" charset="0"/>
            </a:endParaRPr>
          </a:p>
        </p:txBody>
      </p:sp>
    </p:spTree>
    <p:extLst>
      <p:ext uri="{BB962C8B-B14F-4D97-AF65-F5344CB8AC3E}">
        <p14:creationId xmlns:p14="http://schemas.microsoft.com/office/powerpoint/2010/main" val="8265196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497D1F5F-AB60-452E-AA79-64E25350F70B}" type="slidenum">
              <a:rPr lang="pt-PT" smtClean="0">
                <a:latin typeface="Arial" pitchFamily="34" charset="0"/>
              </a:rPr>
              <a:pPr/>
              <a:t>19</a:t>
            </a:fld>
            <a:endParaRPr lang="pt-PT">
              <a:latin typeface="Arial" pitchFamily="34"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pPr eaLnBrk="1" hangingPunct="1"/>
            <a:endParaRPr lang="pt-PT">
              <a:latin typeface="Arial" pitchFamily="34" charset="0"/>
            </a:endParaRPr>
          </a:p>
        </p:txBody>
      </p:sp>
    </p:spTree>
    <p:extLst>
      <p:ext uri="{BB962C8B-B14F-4D97-AF65-F5344CB8AC3E}">
        <p14:creationId xmlns:p14="http://schemas.microsoft.com/office/powerpoint/2010/main" val="21901339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497D1F5F-AB60-452E-AA79-64E25350F70B}" type="slidenum">
              <a:rPr lang="pt-PT" smtClean="0">
                <a:latin typeface="Arial" pitchFamily="34" charset="0"/>
              </a:rPr>
              <a:pPr/>
              <a:t>20</a:t>
            </a:fld>
            <a:endParaRPr lang="pt-PT">
              <a:latin typeface="Arial" pitchFamily="34"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pPr eaLnBrk="1" hangingPunct="1"/>
            <a:endParaRPr lang="pt-PT">
              <a:latin typeface="Arial" pitchFamily="34" charset="0"/>
            </a:endParaRPr>
          </a:p>
        </p:txBody>
      </p:sp>
    </p:spTree>
    <p:extLst>
      <p:ext uri="{BB962C8B-B14F-4D97-AF65-F5344CB8AC3E}">
        <p14:creationId xmlns:p14="http://schemas.microsoft.com/office/powerpoint/2010/main" val="20556959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497D1F5F-AB60-452E-AA79-64E25350F70B}" type="slidenum">
              <a:rPr lang="pt-PT" smtClean="0">
                <a:latin typeface="Arial" pitchFamily="34" charset="0"/>
              </a:rPr>
              <a:pPr/>
              <a:t>3</a:t>
            </a:fld>
            <a:endParaRPr lang="pt-PT">
              <a:latin typeface="Arial" pitchFamily="34"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pPr eaLnBrk="1" hangingPunct="1"/>
            <a:endParaRPr lang="pt-PT">
              <a:latin typeface="Arial" pitchFamily="34" charset="0"/>
            </a:endParaRPr>
          </a:p>
        </p:txBody>
      </p:sp>
    </p:spTree>
    <p:extLst>
      <p:ext uri="{BB962C8B-B14F-4D97-AF65-F5344CB8AC3E}">
        <p14:creationId xmlns:p14="http://schemas.microsoft.com/office/powerpoint/2010/main" val="21698788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497D1F5F-AB60-452E-AA79-64E25350F70B}" type="slidenum">
              <a:rPr lang="pt-PT" smtClean="0">
                <a:latin typeface="Arial" pitchFamily="34" charset="0"/>
              </a:rPr>
              <a:pPr/>
              <a:t>21</a:t>
            </a:fld>
            <a:endParaRPr lang="pt-PT">
              <a:latin typeface="Arial" pitchFamily="34"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pPr eaLnBrk="1" hangingPunct="1"/>
            <a:endParaRPr lang="pt-PT">
              <a:latin typeface="Arial" pitchFamily="34" charset="0"/>
            </a:endParaRPr>
          </a:p>
        </p:txBody>
      </p:sp>
    </p:spTree>
    <p:extLst>
      <p:ext uri="{BB962C8B-B14F-4D97-AF65-F5344CB8AC3E}">
        <p14:creationId xmlns:p14="http://schemas.microsoft.com/office/powerpoint/2010/main" val="32696351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497D1F5F-AB60-452E-AA79-64E25350F70B}" type="slidenum">
              <a:rPr lang="pt-PT" smtClean="0">
                <a:latin typeface="Arial" pitchFamily="34" charset="0"/>
              </a:rPr>
              <a:pPr/>
              <a:t>22</a:t>
            </a:fld>
            <a:endParaRPr lang="pt-PT">
              <a:latin typeface="Arial" pitchFamily="34"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pPr eaLnBrk="1" hangingPunct="1"/>
            <a:endParaRPr lang="pt-PT">
              <a:latin typeface="Arial" pitchFamily="34" charset="0"/>
            </a:endParaRPr>
          </a:p>
        </p:txBody>
      </p:sp>
    </p:spTree>
    <p:extLst>
      <p:ext uri="{BB962C8B-B14F-4D97-AF65-F5344CB8AC3E}">
        <p14:creationId xmlns:p14="http://schemas.microsoft.com/office/powerpoint/2010/main" val="41571028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497D1F5F-AB60-452E-AA79-64E25350F70B}" type="slidenum">
              <a:rPr lang="pt-PT" smtClean="0">
                <a:latin typeface="Arial" pitchFamily="34" charset="0"/>
              </a:rPr>
              <a:pPr/>
              <a:t>23</a:t>
            </a:fld>
            <a:endParaRPr lang="pt-PT">
              <a:latin typeface="Arial" pitchFamily="34"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pPr eaLnBrk="1" hangingPunct="1"/>
            <a:endParaRPr lang="pt-PT">
              <a:latin typeface="Arial" pitchFamily="34" charset="0"/>
            </a:endParaRPr>
          </a:p>
        </p:txBody>
      </p:sp>
    </p:spTree>
    <p:extLst>
      <p:ext uri="{BB962C8B-B14F-4D97-AF65-F5344CB8AC3E}">
        <p14:creationId xmlns:p14="http://schemas.microsoft.com/office/powerpoint/2010/main" val="36577475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497D1F5F-AB60-452E-AA79-64E25350F70B}" type="slidenum">
              <a:rPr lang="pt-PT" smtClean="0">
                <a:latin typeface="Arial" pitchFamily="34" charset="0"/>
              </a:rPr>
              <a:pPr/>
              <a:t>24</a:t>
            </a:fld>
            <a:endParaRPr lang="pt-PT">
              <a:latin typeface="Arial" pitchFamily="34"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pPr eaLnBrk="1" hangingPunct="1"/>
            <a:endParaRPr lang="pt-PT">
              <a:latin typeface="Arial" pitchFamily="34" charset="0"/>
            </a:endParaRPr>
          </a:p>
        </p:txBody>
      </p:sp>
    </p:spTree>
    <p:extLst>
      <p:ext uri="{BB962C8B-B14F-4D97-AF65-F5344CB8AC3E}">
        <p14:creationId xmlns:p14="http://schemas.microsoft.com/office/powerpoint/2010/main" val="412735851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497D1F5F-AB60-452E-AA79-64E25350F70B}" type="slidenum">
              <a:rPr lang="pt-PT" smtClean="0">
                <a:latin typeface="Arial" pitchFamily="34" charset="0"/>
              </a:rPr>
              <a:pPr/>
              <a:t>25</a:t>
            </a:fld>
            <a:endParaRPr lang="pt-PT">
              <a:latin typeface="Arial" pitchFamily="34"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pPr eaLnBrk="1" hangingPunct="1"/>
            <a:endParaRPr lang="pt-PT">
              <a:latin typeface="Arial" pitchFamily="34" charset="0"/>
            </a:endParaRPr>
          </a:p>
        </p:txBody>
      </p:sp>
    </p:spTree>
    <p:extLst>
      <p:ext uri="{BB962C8B-B14F-4D97-AF65-F5344CB8AC3E}">
        <p14:creationId xmlns:p14="http://schemas.microsoft.com/office/powerpoint/2010/main" val="156731770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497D1F5F-AB60-452E-AA79-64E25350F70B}" type="slidenum">
              <a:rPr lang="pt-PT" smtClean="0">
                <a:latin typeface="Arial" pitchFamily="34" charset="0"/>
              </a:rPr>
              <a:pPr/>
              <a:t>26</a:t>
            </a:fld>
            <a:endParaRPr lang="pt-PT">
              <a:latin typeface="Arial" pitchFamily="34"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pPr eaLnBrk="1" hangingPunct="1"/>
            <a:endParaRPr lang="pt-PT">
              <a:latin typeface="Arial" pitchFamily="34" charset="0"/>
            </a:endParaRPr>
          </a:p>
        </p:txBody>
      </p:sp>
    </p:spTree>
    <p:extLst>
      <p:ext uri="{BB962C8B-B14F-4D97-AF65-F5344CB8AC3E}">
        <p14:creationId xmlns:p14="http://schemas.microsoft.com/office/powerpoint/2010/main" val="9085320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497D1F5F-AB60-452E-AA79-64E25350F70B}" type="slidenum">
              <a:rPr lang="pt-PT" smtClean="0">
                <a:latin typeface="Arial" pitchFamily="34" charset="0"/>
              </a:rPr>
              <a:pPr/>
              <a:t>27</a:t>
            </a:fld>
            <a:endParaRPr lang="pt-PT">
              <a:latin typeface="Arial" pitchFamily="34"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pPr eaLnBrk="1" hangingPunct="1"/>
            <a:endParaRPr lang="pt-PT">
              <a:latin typeface="Arial" pitchFamily="34" charset="0"/>
            </a:endParaRPr>
          </a:p>
        </p:txBody>
      </p:sp>
    </p:spTree>
    <p:extLst>
      <p:ext uri="{BB962C8B-B14F-4D97-AF65-F5344CB8AC3E}">
        <p14:creationId xmlns:p14="http://schemas.microsoft.com/office/powerpoint/2010/main" val="344977276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497D1F5F-AB60-452E-AA79-64E25350F70B}" type="slidenum">
              <a:rPr lang="pt-PT" smtClean="0">
                <a:latin typeface="Arial" pitchFamily="34" charset="0"/>
              </a:rPr>
              <a:pPr/>
              <a:t>28</a:t>
            </a:fld>
            <a:endParaRPr lang="pt-PT">
              <a:latin typeface="Arial" pitchFamily="34"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pPr eaLnBrk="1" hangingPunct="1"/>
            <a:endParaRPr lang="pt-PT">
              <a:latin typeface="Arial" pitchFamily="34" charset="0"/>
            </a:endParaRPr>
          </a:p>
        </p:txBody>
      </p:sp>
    </p:spTree>
    <p:extLst>
      <p:ext uri="{BB962C8B-B14F-4D97-AF65-F5344CB8AC3E}">
        <p14:creationId xmlns:p14="http://schemas.microsoft.com/office/powerpoint/2010/main" val="429160982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497D1F5F-AB60-452E-AA79-64E25350F70B}" type="slidenum">
              <a:rPr lang="pt-PT" smtClean="0">
                <a:latin typeface="Arial" pitchFamily="34" charset="0"/>
              </a:rPr>
              <a:pPr/>
              <a:t>29</a:t>
            </a:fld>
            <a:endParaRPr lang="pt-PT">
              <a:latin typeface="Arial" pitchFamily="34"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pPr eaLnBrk="1" hangingPunct="1"/>
            <a:endParaRPr lang="pt-PT">
              <a:latin typeface="Arial" pitchFamily="34" charset="0"/>
            </a:endParaRPr>
          </a:p>
        </p:txBody>
      </p:sp>
    </p:spTree>
    <p:extLst>
      <p:ext uri="{BB962C8B-B14F-4D97-AF65-F5344CB8AC3E}">
        <p14:creationId xmlns:p14="http://schemas.microsoft.com/office/powerpoint/2010/main" val="113267716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497D1F5F-AB60-452E-AA79-64E25350F70B}" type="slidenum">
              <a:rPr lang="pt-PT" smtClean="0">
                <a:latin typeface="Arial" pitchFamily="34" charset="0"/>
              </a:rPr>
              <a:pPr/>
              <a:t>30</a:t>
            </a:fld>
            <a:endParaRPr lang="pt-PT">
              <a:latin typeface="Arial" pitchFamily="34"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pPr eaLnBrk="1" hangingPunct="1"/>
            <a:endParaRPr lang="pt-PT">
              <a:latin typeface="Arial" pitchFamily="34" charset="0"/>
            </a:endParaRPr>
          </a:p>
        </p:txBody>
      </p:sp>
    </p:spTree>
    <p:extLst>
      <p:ext uri="{BB962C8B-B14F-4D97-AF65-F5344CB8AC3E}">
        <p14:creationId xmlns:p14="http://schemas.microsoft.com/office/powerpoint/2010/main" val="10710745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497D1F5F-AB60-452E-AA79-64E25350F70B}" type="slidenum">
              <a:rPr lang="pt-PT" smtClean="0">
                <a:latin typeface="Arial" pitchFamily="34" charset="0"/>
              </a:rPr>
              <a:pPr/>
              <a:t>4</a:t>
            </a:fld>
            <a:endParaRPr lang="pt-PT">
              <a:latin typeface="Arial" pitchFamily="34"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pPr eaLnBrk="1" hangingPunct="1"/>
            <a:endParaRPr lang="pt-PT">
              <a:latin typeface="Arial" pitchFamily="34" charset="0"/>
            </a:endParaRPr>
          </a:p>
        </p:txBody>
      </p:sp>
    </p:spTree>
    <p:extLst>
      <p:ext uri="{BB962C8B-B14F-4D97-AF65-F5344CB8AC3E}">
        <p14:creationId xmlns:p14="http://schemas.microsoft.com/office/powerpoint/2010/main" val="321137324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497D1F5F-AB60-452E-AA79-64E25350F70B}" type="slidenum">
              <a:rPr lang="pt-PT" smtClean="0">
                <a:latin typeface="Arial" pitchFamily="34" charset="0"/>
              </a:rPr>
              <a:pPr/>
              <a:t>31</a:t>
            </a:fld>
            <a:endParaRPr lang="pt-PT">
              <a:latin typeface="Arial" pitchFamily="34"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pPr eaLnBrk="1" hangingPunct="1"/>
            <a:endParaRPr lang="pt-PT">
              <a:latin typeface="Arial" pitchFamily="34" charset="0"/>
            </a:endParaRPr>
          </a:p>
        </p:txBody>
      </p:sp>
    </p:spTree>
    <p:extLst>
      <p:ext uri="{BB962C8B-B14F-4D97-AF65-F5344CB8AC3E}">
        <p14:creationId xmlns:p14="http://schemas.microsoft.com/office/powerpoint/2010/main" val="367659034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497D1F5F-AB60-452E-AA79-64E25350F70B}" type="slidenum">
              <a:rPr lang="pt-PT" smtClean="0">
                <a:latin typeface="Arial" pitchFamily="34" charset="0"/>
              </a:rPr>
              <a:pPr/>
              <a:t>32</a:t>
            </a:fld>
            <a:endParaRPr lang="pt-PT">
              <a:latin typeface="Arial" pitchFamily="34"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pPr eaLnBrk="1" hangingPunct="1"/>
            <a:endParaRPr lang="pt-PT">
              <a:latin typeface="Arial" pitchFamily="34" charset="0"/>
            </a:endParaRPr>
          </a:p>
        </p:txBody>
      </p:sp>
    </p:spTree>
    <p:extLst>
      <p:ext uri="{BB962C8B-B14F-4D97-AF65-F5344CB8AC3E}">
        <p14:creationId xmlns:p14="http://schemas.microsoft.com/office/powerpoint/2010/main" val="150934592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497D1F5F-AB60-452E-AA79-64E25350F70B}" type="slidenum">
              <a:rPr lang="pt-PT" smtClean="0">
                <a:latin typeface="Arial" pitchFamily="34" charset="0"/>
              </a:rPr>
              <a:pPr/>
              <a:t>33</a:t>
            </a:fld>
            <a:endParaRPr lang="pt-PT">
              <a:latin typeface="Arial" pitchFamily="34"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pPr eaLnBrk="1" hangingPunct="1"/>
            <a:endParaRPr lang="pt-PT">
              <a:latin typeface="Arial" pitchFamily="34" charset="0"/>
            </a:endParaRPr>
          </a:p>
        </p:txBody>
      </p:sp>
    </p:spTree>
    <p:extLst>
      <p:ext uri="{BB962C8B-B14F-4D97-AF65-F5344CB8AC3E}">
        <p14:creationId xmlns:p14="http://schemas.microsoft.com/office/powerpoint/2010/main" val="267059154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497D1F5F-AB60-452E-AA79-64E25350F70B}" type="slidenum">
              <a:rPr lang="pt-PT" smtClean="0">
                <a:latin typeface="Arial" pitchFamily="34" charset="0"/>
              </a:rPr>
              <a:pPr/>
              <a:t>34</a:t>
            </a:fld>
            <a:endParaRPr lang="pt-PT">
              <a:latin typeface="Arial" pitchFamily="34"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pPr eaLnBrk="1" hangingPunct="1"/>
            <a:endParaRPr lang="pt-PT">
              <a:latin typeface="Arial" pitchFamily="34" charset="0"/>
            </a:endParaRPr>
          </a:p>
        </p:txBody>
      </p:sp>
    </p:spTree>
    <p:extLst>
      <p:ext uri="{BB962C8B-B14F-4D97-AF65-F5344CB8AC3E}">
        <p14:creationId xmlns:p14="http://schemas.microsoft.com/office/powerpoint/2010/main" val="212081979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497D1F5F-AB60-452E-AA79-64E25350F70B}" type="slidenum">
              <a:rPr lang="pt-PT" smtClean="0">
                <a:latin typeface="Arial" pitchFamily="34" charset="0"/>
              </a:rPr>
              <a:pPr/>
              <a:t>35</a:t>
            </a:fld>
            <a:endParaRPr lang="pt-PT">
              <a:latin typeface="Arial" pitchFamily="34"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pPr eaLnBrk="1" hangingPunct="1"/>
            <a:endParaRPr lang="pt-PT">
              <a:latin typeface="Arial" pitchFamily="34" charset="0"/>
            </a:endParaRPr>
          </a:p>
        </p:txBody>
      </p:sp>
    </p:spTree>
    <p:extLst>
      <p:ext uri="{BB962C8B-B14F-4D97-AF65-F5344CB8AC3E}">
        <p14:creationId xmlns:p14="http://schemas.microsoft.com/office/powerpoint/2010/main" val="7047955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497D1F5F-AB60-452E-AA79-64E25350F70B}" type="slidenum">
              <a:rPr lang="pt-PT" smtClean="0">
                <a:latin typeface="Arial" pitchFamily="34" charset="0"/>
              </a:rPr>
              <a:pPr/>
              <a:t>36</a:t>
            </a:fld>
            <a:endParaRPr lang="pt-PT">
              <a:latin typeface="Arial" pitchFamily="34"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pPr eaLnBrk="1" hangingPunct="1"/>
            <a:endParaRPr lang="pt-PT">
              <a:latin typeface="Arial" pitchFamily="34" charset="0"/>
            </a:endParaRPr>
          </a:p>
        </p:txBody>
      </p:sp>
    </p:spTree>
    <p:extLst>
      <p:ext uri="{BB962C8B-B14F-4D97-AF65-F5344CB8AC3E}">
        <p14:creationId xmlns:p14="http://schemas.microsoft.com/office/powerpoint/2010/main" val="65631387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497D1F5F-AB60-452E-AA79-64E25350F70B}" type="slidenum">
              <a:rPr lang="pt-PT" smtClean="0">
                <a:latin typeface="Arial" pitchFamily="34" charset="0"/>
              </a:rPr>
              <a:pPr/>
              <a:t>37</a:t>
            </a:fld>
            <a:endParaRPr lang="pt-PT">
              <a:latin typeface="Arial" pitchFamily="34"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pPr eaLnBrk="1" hangingPunct="1"/>
            <a:endParaRPr lang="pt-PT">
              <a:latin typeface="Arial" pitchFamily="34" charset="0"/>
            </a:endParaRPr>
          </a:p>
        </p:txBody>
      </p:sp>
    </p:spTree>
    <p:extLst>
      <p:ext uri="{BB962C8B-B14F-4D97-AF65-F5344CB8AC3E}">
        <p14:creationId xmlns:p14="http://schemas.microsoft.com/office/powerpoint/2010/main" val="231532876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497D1F5F-AB60-452E-AA79-64E25350F70B}" type="slidenum">
              <a:rPr lang="pt-PT" smtClean="0">
                <a:latin typeface="Arial" pitchFamily="34" charset="0"/>
              </a:rPr>
              <a:pPr/>
              <a:t>38</a:t>
            </a:fld>
            <a:endParaRPr lang="pt-PT">
              <a:latin typeface="Arial" pitchFamily="34"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pPr eaLnBrk="1" hangingPunct="1"/>
            <a:endParaRPr lang="pt-PT">
              <a:latin typeface="Arial" pitchFamily="34" charset="0"/>
            </a:endParaRPr>
          </a:p>
        </p:txBody>
      </p:sp>
    </p:spTree>
    <p:extLst>
      <p:ext uri="{BB962C8B-B14F-4D97-AF65-F5344CB8AC3E}">
        <p14:creationId xmlns:p14="http://schemas.microsoft.com/office/powerpoint/2010/main" val="8547451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497D1F5F-AB60-452E-AA79-64E25350F70B}" type="slidenum">
              <a:rPr lang="pt-PT" smtClean="0">
                <a:latin typeface="Arial" pitchFamily="34" charset="0"/>
              </a:rPr>
              <a:pPr/>
              <a:t>5</a:t>
            </a:fld>
            <a:endParaRPr lang="pt-PT">
              <a:latin typeface="Arial" pitchFamily="34"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pPr eaLnBrk="1" hangingPunct="1"/>
            <a:endParaRPr lang="pt-PT">
              <a:latin typeface="Arial" pitchFamily="34" charset="0"/>
            </a:endParaRPr>
          </a:p>
        </p:txBody>
      </p:sp>
    </p:spTree>
    <p:extLst>
      <p:ext uri="{BB962C8B-B14F-4D97-AF65-F5344CB8AC3E}">
        <p14:creationId xmlns:p14="http://schemas.microsoft.com/office/powerpoint/2010/main" val="4883372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497D1F5F-AB60-452E-AA79-64E25350F70B}" type="slidenum">
              <a:rPr lang="pt-PT" smtClean="0">
                <a:latin typeface="Arial" pitchFamily="34" charset="0"/>
              </a:rPr>
              <a:pPr/>
              <a:t>6</a:t>
            </a:fld>
            <a:endParaRPr lang="pt-PT">
              <a:latin typeface="Arial" pitchFamily="34"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pPr eaLnBrk="1" hangingPunct="1"/>
            <a:endParaRPr lang="pt-PT">
              <a:latin typeface="Arial" pitchFamily="34" charset="0"/>
            </a:endParaRPr>
          </a:p>
        </p:txBody>
      </p:sp>
    </p:spTree>
    <p:extLst>
      <p:ext uri="{BB962C8B-B14F-4D97-AF65-F5344CB8AC3E}">
        <p14:creationId xmlns:p14="http://schemas.microsoft.com/office/powerpoint/2010/main" val="7996026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497D1F5F-AB60-452E-AA79-64E25350F70B}" type="slidenum">
              <a:rPr lang="pt-PT" smtClean="0">
                <a:latin typeface="Arial" pitchFamily="34" charset="0"/>
              </a:rPr>
              <a:pPr/>
              <a:t>7</a:t>
            </a:fld>
            <a:endParaRPr lang="pt-PT">
              <a:latin typeface="Arial" pitchFamily="34"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pPr eaLnBrk="1" hangingPunct="1"/>
            <a:endParaRPr lang="pt-PT">
              <a:latin typeface="Arial" pitchFamily="34" charset="0"/>
            </a:endParaRPr>
          </a:p>
        </p:txBody>
      </p:sp>
    </p:spTree>
    <p:extLst>
      <p:ext uri="{BB962C8B-B14F-4D97-AF65-F5344CB8AC3E}">
        <p14:creationId xmlns:p14="http://schemas.microsoft.com/office/powerpoint/2010/main" val="34489764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497D1F5F-AB60-452E-AA79-64E25350F70B}" type="slidenum">
              <a:rPr lang="pt-PT" smtClean="0">
                <a:latin typeface="Arial" pitchFamily="34" charset="0"/>
              </a:rPr>
              <a:pPr/>
              <a:t>8</a:t>
            </a:fld>
            <a:endParaRPr lang="pt-PT">
              <a:latin typeface="Arial" pitchFamily="34"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pPr eaLnBrk="1" hangingPunct="1"/>
            <a:endParaRPr lang="pt-PT">
              <a:latin typeface="Arial" pitchFamily="34" charset="0"/>
            </a:endParaRPr>
          </a:p>
        </p:txBody>
      </p:sp>
    </p:spTree>
    <p:extLst>
      <p:ext uri="{BB962C8B-B14F-4D97-AF65-F5344CB8AC3E}">
        <p14:creationId xmlns:p14="http://schemas.microsoft.com/office/powerpoint/2010/main" val="30545577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497D1F5F-AB60-452E-AA79-64E25350F70B}" type="slidenum">
              <a:rPr lang="pt-PT" smtClean="0">
                <a:latin typeface="Arial" pitchFamily="34" charset="0"/>
              </a:rPr>
              <a:pPr/>
              <a:t>9</a:t>
            </a:fld>
            <a:endParaRPr lang="pt-PT">
              <a:latin typeface="Arial" pitchFamily="34"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pPr eaLnBrk="1" hangingPunct="1"/>
            <a:endParaRPr lang="pt-PT">
              <a:latin typeface="Arial" pitchFamily="34" charset="0"/>
            </a:endParaRPr>
          </a:p>
        </p:txBody>
      </p:sp>
    </p:spTree>
    <p:extLst>
      <p:ext uri="{BB962C8B-B14F-4D97-AF65-F5344CB8AC3E}">
        <p14:creationId xmlns:p14="http://schemas.microsoft.com/office/powerpoint/2010/main" val="12957511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497D1F5F-AB60-452E-AA79-64E25350F70B}" type="slidenum">
              <a:rPr lang="pt-PT" smtClean="0">
                <a:latin typeface="Arial" pitchFamily="34" charset="0"/>
              </a:rPr>
              <a:pPr/>
              <a:t>10</a:t>
            </a:fld>
            <a:endParaRPr lang="pt-PT">
              <a:latin typeface="Arial" pitchFamily="34"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pPr eaLnBrk="1" hangingPunct="1"/>
            <a:endParaRPr lang="pt-PT">
              <a:latin typeface="Arial" pitchFamily="34" charset="0"/>
            </a:endParaRPr>
          </a:p>
        </p:txBody>
      </p:sp>
    </p:spTree>
    <p:extLst>
      <p:ext uri="{BB962C8B-B14F-4D97-AF65-F5344CB8AC3E}">
        <p14:creationId xmlns:p14="http://schemas.microsoft.com/office/powerpoint/2010/main" val="40841445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o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685800" y="2130425"/>
            <a:ext cx="7772400" cy="1470025"/>
          </a:xfrm>
        </p:spPr>
        <p:txBody>
          <a:bodyPr/>
          <a:lstStyle/>
          <a:p>
            <a:r>
              <a:rPr lang="pt-PT"/>
              <a:t>Clique para editar o estilo do título do Modelo Global</a:t>
            </a:r>
            <a:endParaRPr lang="en-US"/>
          </a:p>
        </p:txBody>
      </p:sp>
      <p:sp>
        <p:nvSpPr>
          <p:cNvPr id="3" name="Subtítulo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t-PT"/>
              <a:t>Faça clique para editar o estilo do subtítulo do modelo global</a:t>
            </a:r>
            <a:endParaRPr lang="en-US"/>
          </a:p>
        </p:txBody>
      </p:sp>
      <p:sp>
        <p:nvSpPr>
          <p:cNvPr id="4" name="Marcador de Posição da Data 3"/>
          <p:cNvSpPr>
            <a:spLocks noGrp="1"/>
          </p:cNvSpPr>
          <p:nvPr>
            <p:ph type="dt" sz="half" idx="10"/>
          </p:nvPr>
        </p:nvSpPr>
        <p:spPr/>
        <p:txBody>
          <a:bodyPr/>
          <a:lstStyle/>
          <a:p>
            <a:fld id="{A4A3E61B-3AB3-490F-90D4-269C8A444AE7}" type="datetimeFigureOut">
              <a:rPr lang="en-US" smtClean="0"/>
              <a:pPr/>
              <a:t>5/13/2022</a:t>
            </a:fld>
            <a:endParaRPr lang="en-US"/>
          </a:p>
        </p:txBody>
      </p:sp>
      <p:sp>
        <p:nvSpPr>
          <p:cNvPr id="5" name="Marcador de Posição do Rodapé 4"/>
          <p:cNvSpPr>
            <a:spLocks noGrp="1"/>
          </p:cNvSpPr>
          <p:nvPr>
            <p:ph type="ftr" sz="quarter" idx="11"/>
          </p:nvPr>
        </p:nvSpPr>
        <p:spPr/>
        <p:txBody>
          <a:bodyPr/>
          <a:lstStyle/>
          <a:p>
            <a:endParaRPr lang="en-US"/>
          </a:p>
        </p:txBody>
      </p:sp>
      <p:sp>
        <p:nvSpPr>
          <p:cNvPr id="6" name="Marcador de Posição do Número do Diapositivo 5"/>
          <p:cNvSpPr>
            <a:spLocks noGrp="1"/>
          </p:cNvSpPr>
          <p:nvPr>
            <p:ph type="sldNum" sz="quarter" idx="12"/>
          </p:nvPr>
        </p:nvSpPr>
        <p:spPr/>
        <p:txBody>
          <a:bodyPr/>
          <a:lstStyle/>
          <a:p>
            <a:fld id="{8745C66F-FC7B-4C52-931F-EAABACA1CBDF}" type="slidenum">
              <a:rPr lang="en-US" smtClean="0"/>
              <a:pPr/>
              <a:t>‹nº›</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a:t>Clique para editar o estilo do título do Modelo Global</a:t>
            </a:r>
            <a:endParaRPr lang="en-US"/>
          </a:p>
        </p:txBody>
      </p:sp>
      <p:sp>
        <p:nvSpPr>
          <p:cNvPr id="3" name="Marcador de Posição de Texto Vertical 2"/>
          <p:cNvSpPr>
            <a:spLocks noGrp="1"/>
          </p:cNvSpPr>
          <p:nvPr>
            <p:ph type="body" orient="vert" idx="1"/>
          </p:nvPr>
        </p:nvSpPr>
        <p:spPr/>
        <p:txBody>
          <a:bodyPr vert="eaVert"/>
          <a:lstStyle/>
          <a:p>
            <a:pPr lvl="0"/>
            <a:r>
              <a:rPr lang="pt-PT"/>
              <a:t>Clique para editar os estilos de texto do modelo global</a:t>
            </a:r>
          </a:p>
          <a:p>
            <a:pPr lvl="1"/>
            <a:r>
              <a:rPr lang="pt-PT"/>
              <a:t>Segundo nível</a:t>
            </a:r>
          </a:p>
          <a:p>
            <a:pPr lvl="2"/>
            <a:r>
              <a:rPr lang="pt-PT"/>
              <a:t>Terceiro nível</a:t>
            </a:r>
          </a:p>
          <a:p>
            <a:pPr lvl="3"/>
            <a:r>
              <a:rPr lang="pt-PT"/>
              <a:t>Quarto nível</a:t>
            </a:r>
          </a:p>
          <a:p>
            <a:pPr lvl="4"/>
            <a:r>
              <a:rPr lang="pt-PT"/>
              <a:t>Quinto nível</a:t>
            </a:r>
            <a:endParaRPr lang="en-US"/>
          </a:p>
        </p:txBody>
      </p:sp>
      <p:sp>
        <p:nvSpPr>
          <p:cNvPr id="4" name="Marcador de Posição da Data 3"/>
          <p:cNvSpPr>
            <a:spLocks noGrp="1"/>
          </p:cNvSpPr>
          <p:nvPr>
            <p:ph type="dt" sz="half" idx="10"/>
          </p:nvPr>
        </p:nvSpPr>
        <p:spPr/>
        <p:txBody>
          <a:bodyPr/>
          <a:lstStyle/>
          <a:p>
            <a:fld id="{A4A3E61B-3AB3-490F-90D4-269C8A444AE7}" type="datetimeFigureOut">
              <a:rPr lang="en-US" smtClean="0"/>
              <a:pPr/>
              <a:t>5/13/2022</a:t>
            </a:fld>
            <a:endParaRPr lang="en-US"/>
          </a:p>
        </p:txBody>
      </p:sp>
      <p:sp>
        <p:nvSpPr>
          <p:cNvPr id="5" name="Marcador de Posição do Rodapé 4"/>
          <p:cNvSpPr>
            <a:spLocks noGrp="1"/>
          </p:cNvSpPr>
          <p:nvPr>
            <p:ph type="ftr" sz="quarter" idx="11"/>
          </p:nvPr>
        </p:nvSpPr>
        <p:spPr/>
        <p:txBody>
          <a:bodyPr/>
          <a:lstStyle/>
          <a:p>
            <a:endParaRPr lang="en-US"/>
          </a:p>
        </p:txBody>
      </p:sp>
      <p:sp>
        <p:nvSpPr>
          <p:cNvPr id="6" name="Marcador de Posição do Número do Diapositivo 5"/>
          <p:cNvSpPr>
            <a:spLocks noGrp="1"/>
          </p:cNvSpPr>
          <p:nvPr>
            <p:ph type="sldNum" sz="quarter" idx="12"/>
          </p:nvPr>
        </p:nvSpPr>
        <p:spPr/>
        <p:txBody>
          <a:bodyPr/>
          <a:lstStyle/>
          <a:p>
            <a:fld id="{8745C66F-FC7B-4C52-931F-EAABACA1CBDF}" type="slidenum">
              <a:rPr lang="en-US" smtClean="0"/>
              <a:pPr/>
              <a:t>‹nº›</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e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6629400" y="274638"/>
            <a:ext cx="2057400" cy="5851525"/>
          </a:xfrm>
        </p:spPr>
        <p:txBody>
          <a:bodyPr vert="eaVert"/>
          <a:lstStyle/>
          <a:p>
            <a:r>
              <a:rPr lang="pt-PT"/>
              <a:t>Clique para editar o estilo do título do Modelo Global</a:t>
            </a:r>
            <a:endParaRPr lang="en-US"/>
          </a:p>
        </p:txBody>
      </p:sp>
      <p:sp>
        <p:nvSpPr>
          <p:cNvPr id="3" name="Marcador de Posição de Texto Vertical 2"/>
          <p:cNvSpPr>
            <a:spLocks noGrp="1"/>
          </p:cNvSpPr>
          <p:nvPr>
            <p:ph type="body" orient="vert" idx="1"/>
          </p:nvPr>
        </p:nvSpPr>
        <p:spPr>
          <a:xfrm>
            <a:off x="457200" y="274638"/>
            <a:ext cx="6019800" cy="5851525"/>
          </a:xfrm>
        </p:spPr>
        <p:txBody>
          <a:bodyPr vert="eaVert"/>
          <a:lstStyle/>
          <a:p>
            <a:pPr lvl="0"/>
            <a:r>
              <a:rPr lang="pt-PT"/>
              <a:t>Clique para editar os estilos de texto do modelo global</a:t>
            </a:r>
          </a:p>
          <a:p>
            <a:pPr lvl="1"/>
            <a:r>
              <a:rPr lang="pt-PT"/>
              <a:t>Segundo nível</a:t>
            </a:r>
          </a:p>
          <a:p>
            <a:pPr lvl="2"/>
            <a:r>
              <a:rPr lang="pt-PT"/>
              <a:t>Terceiro nível</a:t>
            </a:r>
          </a:p>
          <a:p>
            <a:pPr lvl="3"/>
            <a:r>
              <a:rPr lang="pt-PT"/>
              <a:t>Quarto nível</a:t>
            </a:r>
          </a:p>
          <a:p>
            <a:pPr lvl="4"/>
            <a:r>
              <a:rPr lang="pt-PT"/>
              <a:t>Quinto nível</a:t>
            </a:r>
            <a:endParaRPr lang="en-US"/>
          </a:p>
        </p:txBody>
      </p:sp>
      <p:sp>
        <p:nvSpPr>
          <p:cNvPr id="4" name="Marcador de Posição da Data 3"/>
          <p:cNvSpPr>
            <a:spLocks noGrp="1"/>
          </p:cNvSpPr>
          <p:nvPr>
            <p:ph type="dt" sz="half" idx="10"/>
          </p:nvPr>
        </p:nvSpPr>
        <p:spPr/>
        <p:txBody>
          <a:bodyPr/>
          <a:lstStyle/>
          <a:p>
            <a:fld id="{A4A3E61B-3AB3-490F-90D4-269C8A444AE7}" type="datetimeFigureOut">
              <a:rPr lang="en-US" smtClean="0"/>
              <a:pPr/>
              <a:t>5/13/2022</a:t>
            </a:fld>
            <a:endParaRPr lang="en-US"/>
          </a:p>
        </p:txBody>
      </p:sp>
      <p:sp>
        <p:nvSpPr>
          <p:cNvPr id="5" name="Marcador de Posição do Rodapé 4"/>
          <p:cNvSpPr>
            <a:spLocks noGrp="1"/>
          </p:cNvSpPr>
          <p:nvPr>
            <p:ph type="ftr" sz="quarter" idx="11"/>
          </p:nvPr>
        </p:nvSpPr>
        <p:spPr/>
        <p:txBody>
          <a:bodyPr/>
          <a:lstStyle/>
          <a:p>
            <a:endParaRPr lang="en-US"/>
          </a:p>
        </p:txBody>
      </p:sp>
      <p:sp>
        <p:nvSpPr>
          <p:cNvPr id="6" name="Marcador de Posição do Número do Diapositivo 5"/>
          <p:cNvSpPr>
            <a:spLocks noGrp="1"/>
          </p:cNvSpPr>
          <p:nvPr>
            <p:ph type="sldNum" sz="quarter" idx="12"/>
          </p:nvPr>
        </p:nvSpPr>
        <p:spPr/>
        <p:txBody>
          <a:bodyPr/>
          <a:lstStyle/>
          <a:p>
            <a:fld id="{8745C66F-FC7B-4C52-931F-EAABACA1CBDF}" type="slidenum">
              <a:rPr lang="en-US" smtClean="0"/>
              <a:pPr/>
              <a:t>‹nº›</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object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a:t>Clique para editar o estilo do título do Modelo Global</a:t>
            </a:r>
            <a:endParaRPr lang="en-US"/>
          </a:p>
        </p:txBody>
      </p:sp>
      <p:sp>
        <p:nvSpPr>
          <p:cNvPr id="3" name="Marcador de Posição de Conteúdo 2"/>
          <p:cNvSpPr>
            <a:spLocks noGrp="1"/>
          </p:cNvSpPr>
          <p:nvPr>
            <p:ph idx="1"/>
          </p:nvPr>
        </p:nvSpPr>
        <p:spPr/>
        <p:txBody>
          <a:bodyPr/>
          <a:lstStyle/>
          <a:p>
            <a:pPr lvl="0"/>
            <a:r>
              <a:rPr lang="pt-PT"/>
              <a:t>Clique para editar os estilos de texto do modelo global</a:t>
            </a:r>
          </a:p>
          <a:p>
            <a:pPr lvl="1"/>
            <a:r>
              <a:rPr lang="pt-PT"/>
              <a:t>Segundo nível</a:t>
            </a:r>
          </a:p>
          <a:p>
            <a:pPr lvl="2"/>
            <a:r>
              <a:rPr lang="pt-PT"/>
              <a:t>Terceiro nível</a:t>
            </a:r>
          </a:p>
          <a:p>
            <a:pPr lvl="3"/>
            <a:r>
              <a:rPr lang="pt-PT"/>
              <a:t>Quarto nível</a:t>
            </a:r>
          </a:p>
          <a:p>
            <a:pPr lvl="4"/>
            <a:r>
              <a:rPr lang="pt-PT"/>
              <a:t>Quinto nível</a:t>
            </a:r>
            <a:endParaRPr lang="en-US"/>
          </a:p>
        </p:txBody>
      </p:sp>
      <p:sp>
        <p:nvSpPr>
          <p:cNvPr id="4" name="Marcador de Posição da Data 3"/>
          <p:cNvSpPr>
            <a:spLocks noGrp="1"/>
          </p:cNvSpPr>
          <p:nvPr>
            <p:ph type="dt" sz="half" idx="10"/>
          </p:nvPr>
        </p:nvSpPr>
        <p:spPr/>
        <p:txBody>
          <a:bodyPr/>
          <a:lstStyle/>
          <a:p>
            <a:fld id="{A4A3E61B-3AB3-490F-90D4-269C8A444AE7}" type="datetimeFigureOut">
              <a:rPr lang="en-US" smtClean="0"/>
              <a:pPr/>
              <a:t>5/13/2022</a:t>
            </a:fld>
            <a:endParaRPr lang="en-US"/>
          </a:p>
        </p:txBody>
      </p:sp>
      <p:sp>
        <p:nvSpPr>
          <p:cNvPr id="5" name="Marcador de Posição do Rodapé 4"/>
          <p:cNvSpPr>
            <a:spLocks noGrp="1"/>
          </p:cNvSpPr>
          <p:nvPr>
            <p:ph type="ftr" sz="quarter" idx="11"/>
          </p:nvPr>
        </p:nvSpPr>
        <p:spPr/>
        <p:txBody>
          <a:bodyPr/>
          <a:lstStyle/>
          <a:p>
            <a:endParaRPr lang="en-US"/>
          </a:p>
        </p:txBody>
      </p:sp>
      <p:sp>
        <p:nvSpPr>
          <p:cNvPr id="6" name="Marcador de Posição do Número do Diapositivo 5"/>
          <p:cNvSpPr>
            <a:spLocks noGrp="1"/>
          </p:cNvSpPr>
          <p:nvPr>
            <p:ph type="sldNum" sz="quarter" idx="12"/>
          </p:nvPr>
        </p:nvSpPr>
        <p:spPr/>
        <p:txBody>
          <a:bodyPr/>
          <a:lstStyle/>
          <a:p>
            <a:fld id="{8745C66F-FC7B-4C52-931F-EAABACA1CBDF}" type="slidenum">
              <a:rPr lang="en-US" smtClean="0"/>
              <a:pPr/>
              <a:t>‹nº›</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cção">
    <p:spTree>
      <p:nvGrpSpPr>
        <p:cNvPr id="1" name=""/>
        <p:cNvGrpSpPr/>
        <p:nvPr/>
      </p:nvGrpSpPr>
      <p:grpSpPr>
        <a:xfrm>
          <a:off x="0" y="0"/>
          <a:ext cx="0" cy="0"/>
          <a:chOff x="0" y="0"/>
          <a:chExt cx="0" cy="0"/>
        </a:xfrm>
      </p:grpSpPr>
      <p:sp>
        <p:nvSpPr>
          <p:cNvPr id="2" name="Título 1"/>
          <p:cNvSpPr>
            <a:spLocks noGrp="1"/>
          </p:cNvSpPr>
          <p:nvPr>
            <p:ph type="title"/>
          </p:nvPr>
        </p:nvSpPr>
        <p:spPr>
          <a:xfrm>
            <a:off x="722313" y="4406900"/>
            <a:ext cx="7772400" cy="1362075"/>
          </a:xfrm>
        </p:spPr>
        <p:txBody>
          <a:bodyPr anchor="t"/>
          <a:lstStyle>
            <a:lvl1pPr algn="l">
              <a:defRPr sz="4000" b="1" cap="all"/>
            </a:lvl1pPr>
          </a:lstStyle>
          <a:p>
            <a:r>
              <a:rPr lang="pt-PT"/>
              <a:t>Clique para editar o estilo do título do Modelo Global</a:t>
            </a:r>
            <a:endParaRPr lang="en-US"/>
          </a:p>
        </p:txBody>
      </p:sp>
      <p:sp>
        <p:nvSpPr>
          <p:cNvPr id="3" name="Marcador de Posição do Texto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PT"/>
              <a:t>Clique para editar os estilos de texto do modelo global</a:t>
            </a:r>
          </a:p>
        </p:txBody>
      </p:sp>
      <p:sp>
        <p:nvSpPr>
          <p:cNvPr id="4" name="Marcador de Posição da Data 3"/>
          <p:cNvSpPr>
            <a:spLocks noGrp="1"/>
          </p:cNvSpPr>
          <p:nvPr>
            <p:ph type="dt" sz="half" idx="10"/>
          </p:nvPr>
        </p:nvSpPr>
        <p:spPr/>
        <p:txBody>
          <a:bodyPr/>
          <a:lstStyle/>
          <a:p>
            <a:fld id="{A4A3E61B-3AB3-490F-90D4-269C8A444AE7}" type="datetimeFigureOut">
              <a:rPr lang="en-US" smtClean="0"/>
              <a:pPr/>
              <a:t>5/13/2022</a:t>
            </a:fld>
            <a:endParaRPr lang="en-US"/>
          </a:p>
        </p:txBody>
      </p:sp>
      <p:sp>
        <p:nvSpPr>
          <p:cNvPr id="5" name="Marcador de Posição do Rodapé 4"/>
          <p:cNvSpPr>
            <a:spLocks noGrp="1"/>
          </p:cNvSpPr>
          <p:nvPr>
            <p:ph type="ftr" sz="quarter" idx="11"/>
          </p:nvPr>
        </p:nvSpPr>
        <p:spPr/>
        <p:txBody>
          <a:bodyPr/>
          <a:lstStyle/>
          <a:p>
            <a:endParaRPr lang="en-US"/>
          </a:p>
        </p:txBody>
      </p:sp>
      <p:sp>
        <p:nvSpPr>
          <p:cNvPr id="6" name="Marcador de Posição do Número do Diapositivo 5"/>
          <p:cNvSpPr>
            <a:spLocks noGrp="1"/>
          </p:cNvSpPr>
          <p:nvPr>
            <p:ph type="sldNum" sz="quarter" idx="12"/>
          </p:nvPr>
        </p:nvSpPr>
        <p:spPr/>
        <p:txBody>
          <a:bodyPr/>
          <a:lstStyle/>
          <a:p>
            <a:fld id="{8745C66F-FC7B-4C52-931F-EAABACA1CBDF}" type="slidenum">
              <a:rPr lang="en-US" smtClean="0"/>
              <a:pPr/>
              <a:t>‹nº›</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Conteúdo Dup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a:t>Clique para editar o estilo do título do Modelo Global</a:t>
            </a:r>
            <a:endParaRPr lang="en-US"/>
          </a:p>
        </p:txBody>
      </p:sp>
      <p:sp>
        <p:nvSpPr>
          <p:cNvPr id="3" name="Marcador de Posição de Conteúdo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pt-PT"/>
              <a:t>Clique para editar os estilos de texto do modelo global</a:t>
            </a:r>
          </a:p>
          <a:p>
            <a:pPr lvl="1"/>
            <a:r>
              <a:rPr lang="pt-PT"/>
              <a:t>Segundo nível</a:t>
            </a:r>
          </a:p>
          <a:p>
            <a:pPr lvl="2"/>
            <a:r>
              <a:rPr lang="pt-PT"/>
              <a:t>Terceiro nível</a:t>
            </a:r>
          </a:p>
          <a:p>
            <a:pPr lvl="3"/>
            <a:r>
              <a:rPr lang="pt-PT"/>
              <a:t>Quarto nível</a:t>
            </a:r>
          </a:p>
          <a:p>
            <a:pPr lvl="4"/>
            <a:r>
              <a:rPr lang="pt-PT"/>
              <a:t>Quinto nível</a:t>
            </a:r>
            <a:endParaRPr lang="en-US"/>
          </a:p>
        </p:txBody>
      </p:sp>
      <p:sp>
        <p:nvSpPr>
          <p:cNvPr id="4" name="Marcador de Posição de Conteúdo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pt-PT"/>
              <a:t>Clique para editar os estilos de texto do modelo global</a:t>
            </a:r>
          </a:p>
          <a:p>
            <a:pPr lvl="1"/>
            <a:r>
              <a:rPr lang="pt-PT"/>
              <a:t>Segundo nível</a:t>
            </a:r>
          </a:p>
          <a:p>
            <a:pPr lvl="2"/>
            <a:r>
              <a:rPr lang="pt-PT"/>
              <a:t>Terceiro nível</a:t>
            </a:r>
          </a:p>
          <a:p>
            <a:pPr lvl="3"/>
            <a:r>
              <a:rPr lang="pt-PT"/>
              <a:t>Quarto nível</a:t>
            </a:r>
          </a:p>
          <a:p>
            <a:pPr lvl="4"/>
            <a:r>
              <a:rPr lang="pt-PT"/>
              <a:t>Quinto nível</a:t>
            </a:r>
            <a:endParaRPr lang="en-US"/>
          </a:p>
        </p:txBody>
      </p:sp>
      <p:sp>
        <p:nvSpPr>
          <p:cNvPr id="5" name="Marcador de Posição da Data 4"/>
          <p:cNvSpPr>
            <a:spLocks noGrp="1"/>
          </p:cNvSpPr>
          <p:nvPr>
            <p:ph type="dt" sz="half" idx="10"/>
          </p:nvPr>
        </p:nvSpPr>
        <p:spPr/>
        <p:txBody>
          <a:bodyPr/>
          <a:lstStyle/>
          <a:p>
            <a:fld id="{A4A3E61B-3AB3-490F-90D4-269C8A444AE7}" type="datetimeFigureOut">
              <a:rPr lang="en-US" smtClean="0"/>
              <a:pPr/>
              <a:t>5/13/2022</a:t>
            </a:fld>
            <a:endParaRPr lang="en-US"/>
          </a:p>
        </p:txBody>
      </p:sp>
      <p:sp>
        <p:nvSpPr>
          <p:cNvPr id="6" name="Marcador de Posição do Rodapé 5"/>
          <p:cNvSpPr>
            <a:spLocks noGrp="1"/>
          </p:cNvSpPr>
          <p:nvPr>
            <p:ph type="ftr" sz="quarter" idx="11"/>
          </p:nvPr>
        </p:nvSpPr>
        <p:spPr/>
        <p:txBody>
          <a:bodyPr/>
          <a:lstStyle/>
          <a:p>
            <a:endParaRPr lang="en-US"/>
          </a:p>
        </p:txBody>
      </p:sp>
      <p:sp>
        <p:nvSpPr>
          <p:cNvPr id="7" name="Marcador de Posição do Número do Diapositivo 6"/>
          <p:cNvSpPr>
            <a:spLocks noGrp="1"/>
          </p:cNvSpPr>
          <p:nvPr>
            <p:ph type="sldNum" sz="quarter" idx="12"/>
          </p:nvPr>
        </p:nvSpPr>
        <p:spPr/>
        <p:txBody>
          <a:bodyPr/>
          <a:lstStyle/>
          <a:p>
            <a:fld id="{8745C66F-FC7B-4C52-931F-EAABACA1CBDF}" type="slidenum">
              <a:rPr lang="en-US" smtClean="0"/>
              <a:pPr/>
              <a:t>‹nº›</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lvl1pPr>
              <a:defRPr/>
            </a:lvl1pPr>
          </a:lstStyle>
          <a:p>
            <a:r>
              <a:rPr lang="pt-PT"/>
              <a:t>Clique para editar o estilo do título do Modelo Global</a:t>
            </a:r>
            <a:endParaRPr lang="en-US"/>
          </a:p>
        </p:txBody>
      </p:sp>
      <p:sp>
        <p:nvSpPr>
          <p:cNvPr id="3" name="Marcador de Posição do Texto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PT"/>
              <a:t>Clique para editar os estilos de texto do modelo global</a:t>
            </a:r>
          </a:p>
        </p:txBody>
      </p:sp>
      <p:sp>
        <p:nvSpPr>
          <p:cNvPr id="4" name="Marcador de Posição de Conteúdo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t-PT"/>
              <a:t>Clique para editar os estilos de texto do modelo global</a:t>
            </a:r>
          </a:p>
          <a:p>
            <a:pPr lvl="1"/>
            <a:r>
              <a:rPr lang="pt-PT"/>
              <a:t>Segundo nível</a:t>
            </a:r>
          </a:p>
          <a:p>
            <a:pPr lvl="2"/>
            <a:r>
              <a:rPr lang="pt-PT"/>
              <a:t>Terceiro nível</a:t>
            </a:r>
          </a:p>
          <a:p>
            <a:pPr lvl="3"/>
            <a:r>
              <a:rPr lang="pt-PT"/>
              <a:t>Quarto nível</a:t>
            </a:r>
          </a:p>
          <a:p>
            <a:pPr lvl="4"/>
            <a:r>
              <a:rPr lang="pt-PT"/>
              <a:t>Quinto nível</a:t>
            </a:r>
            <a:endParaRPr lang="en-US"/>
          </a:p>
        </p:txBody>
      </p:sp>
      <p:sp>
        <p:nvSpPr>
          <p:cNvPr id="5" name="Marcador de Posição do Texto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PT"/>
              <a:t>Clique para editar os estilos de texto do modelo global</a:t>
            </a:r>
          </a:p>
        </p:txBody>
      </p:sp>
      <p:sp>
        <p:nvSpPr>
          <p:cNvPr id="6" name="Marcador de Posição de Conteúdo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t-PT"/>
              <a:t>Clique para editar os estilos de texto do modelo global</a:t>
            </a:r>
          </a:p>
          <a:p>
            <a:pPr lvl="1"/>
            <a:r>
              <a:rPr lang="pt-PT"/>
              <a:t>Segundo nível</a:t>
            </a:r>
          </a:p>
          <a:p>
            <a:pPr lvl="2"/>
            <a:r>
              <a:rPr lang="pt-PT"/>
              <a:t>Terceiro nível</a:t>
            </a:r>
          </a:p>
          <a:p>
            <a:pPr lvl="3"/>
            <a:r>
              <a:rPr lang="pt-PT"/>
              <a:t>Quarto nível</a:t>
            </a:r>
          </a:p>
          <a:p>
            <a:pPr lvl="4"/>
            <a:r>
              <a:rPr lang="pt-PT"/>
              <a:t>Quinto nível</a:t>
            </a:r>
            <a:endParaRPr lang="en-US"/>
          </a:p>
        </p:txBody>
      </p:sp>
      <p:sp>
        <p:nvSpPr>
          <p:cNvPr id="7" name="Marcador de Posição da Data 6"/>
          <p:cNvSpPr>
            <a:spLocks noGrp="1"/>
          </p:cNvSpPr>
          <p:nvPr>
            <p:ph type="dt" sz="half" idx="10"/>
          </p:nvPr>
        </p:nvSpPr>
        <p:spPr/>
        <p:txBody>
          <a:bodyPr/>
          <a:lstStyle/>
          <a:p>
            <a:fld id="{A4A3E61B-3AB3-490F-90D4-269C8A444AE7}" type="datetimeFigureOut">
              <a:rPr lang="en-US" smtClean="0"/>
              <a:pPr/>
              <a:t>5/13/2022</a:t>
            </a:fld>
            <a:endParaRPr lang="en-US"/>
          </a:p>
        </p:txBody>
      </p:sp>
      <p:sp>
        <p:nvSpPr>
          <p:cNvPr id="8" name="Marcador de Posição do Rodapé 7"/>
          <p:cNvSpPr>
            <a:spLocks noGrp="1"/>
          </p:cNvSpPr>
          <p:nvPr>
            <p:ph type="ftr" sz="quarter" idx="11"/>
          </p:nvPr>
        </p:nvSpPr>
        <p:spPr/>
        <p:txBody>
          <a:bodyPr/>
          <a:lstStyle/>
          <a:p>
            <a:endParaRPr lang="en-US"/>
          </a:p>
        </p:txBody>
      </p:sp>
      <p:sp>
        <p:nvSpPr>
          <p:cNvPr id="9" name="Marcador de Posição do Número do Diapositivo 8"/>
          <p:cNvSpPr>
            <a:spLocks noGrp="1"/>
          </p:cNvSpPr>
          <p:nvPr>
            <p:ph type="sldNum" sz="quarter" idx="12"/>
          </p:nvPr>
        </p:nvSpPr>
        <p:spPr/>
        <p:txBody>
          <a:bodyPr/>
          <a:lstStyle/>
          <a:p>
            <a:fld id="{8745C66F-FC7B-4C52-931F-EAABACA1CBDF}" type="slidenum">
              <a:rPr lang="en-US" smtClean="0"/>
              <a:pPr/>
              <a:t>‹nº›</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a:t>Clique para editar o estilo do título do Modelo Global</a:t>
            </a:r>
            <a:endParaRPr lang="en-US"/>
          </a:p>
        </p:txBody>
      </p:sp>
      <p:sp>
        <p:nvSpPr>
          <p:cNvPr id="3" name="Marcador de Posição da Data 2"/>
          <p:cNvSpPr>
            <a:spLocks noGrp="1"/>
          </p:cNvSpPr>
          <p:nvPr>
            <p:ph type="dt" sz="half" idx="10"/>
          </p:nvPr>
        </p:nvSpPr>
        <p:spPr/>
        <p:txBody>
          <a:bodyPr/>
          <a:lstStyle/>
          <a:p>
            <a:fld id="{A4A3E61B-3AB3-490F-90D4-269C8A444AE7}" type="datetimeFigureOut">
              <a:rPr lang="en-US" smtClean="0"/>
              <a:pPr/>
              <a:t>5/13/2022</a:t>
            </a:fld>
            <a:endParaRPr lang="en-US"/>
          </a:p>
        </p:txBody>
      </p:sp>
      <p:sp>
        <p:nvSpPr>
          <p:cNvPr id="4" name="Marcador de Posição do Rodapé 3"/>
          <p:cNvSpPr>
            <a:spLocks noGrp="1"/>
          </p:cNvSpPr>
          <p:nvPr>
            <p:ph type="ftr" sz="quarter" idx="11"/>
          </p:nvPr>
        </p:nvSpPr>
        <p:spPr/>
        <p:txBody>
          <a:bodyPr/>
          <a:lstStyle/>
          <a:p>
            <a:endParaRPr lang="en-US"/>
          </a:p>
        </p:txBody>
      </p:sp>
      <p:sp>
        <p:nvSpPr>
          <p:cNvPr id="5" name="Marcador de Posição do Número do Diapositivo 4"/>
          <p:cNvSpPr>
            <a:spLocks noGrp="1"/>
          </p:cNvSpPr>
          <p:nvPr>
            <p:ph type="sldNum" sz="quarter" idx="12"/>
          </p:nvPr>
        </p:nvSpPr>
        <p:spPr/>
        <p:txBody>
          <a:bodyPr/>
          <a:lstStyle/>
          <a:p>
            <a:fld id="{8745C66F-FC7B-4C52-931F-EAABACA1CBDF}" type="slidenum">
              <a:rPr lang="en-US" smtClean="0"/>
              <a:pPr/>
              <a:t>‹nº›</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Marcador de Posição da Data 1"/>
          <p:cNvSpPr>
            <a:spLocks noGrp="1"/>
          </p:cNvSpPr>
          <p:nvPr>
            <p:ph type="dt" sz="half" idx="10"/>
          </p:nvPr>
        </p:nvSpPr>
        <p:spPr/>
        <p:txBody>
          <a:bodyPr/>
          <a:lstStyle/>
          <a:p>
            <a:fld id="{A4A3E61B-3AB3-490F-90D4-269C8A444AE7}" type="datetimeFigureOut">
              <a:rPr lang="en-US" smtClean="0"/>
              <a:pPr/>
              <a:t>5/13/2022</a:t>
            </a:fld>
            <a:endParaRPr lang="en-US"/>
          </a:p>
        </p:txBody>
      </p:sp>
      <p:sp>
        <p:nvSpPr>
          <p:cNvPr id="3" name="Marcador de Posição do Rodapé 2"/>
          <p:cNvSpPr>
            <a:spLocks noGrp="1"/>
          </p:cNvSpPr>
          <p:nvPr>
            <p:ph type="ftr" sz="quarter" idx="11"/>
          </p:nvPr>
        </p:nvSpPr>
        <p:spPr/>
        <p:txBody>
          <a:bodyPr/>
          <a:lstStyle/>
          <a:p>
            <a:endParaRPr lang="en-US"/>
          </a:p>
        </p:txBody>
      </p:sp>
      <p:sp>
        <p:nvSpPr>
          <p:cNvPr id="4" name="Marcador de Posição do Número do Diapositivo 3"/>
          <p:cNvSpPr>
            <a:spLocks noGrp="1"/>
          </p:cNvSpPr>
          <p:nvPr>
            <p:ph type="sldNum" sz="quarter" idx="12"/>
          </p:nvPr>
        </p:nvSpPr>
        <p:spPr/>
        <p:txBody>
          <a:bodyPr/>
          <a:lstStyle/>
          <a:p>
            <a:fld id="{8745C66F-FC7B-4C52-931F-EAABACA1CBDF}" type="slidenum">
              <a:rPr lang="en-US" smtClean="0"/>
              <a:pPr/>
              <a:t>‹nº›</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3050"/>
            <a:ext cx="3008313" cy="1162050"/>
          </a:xfrm>
        </p:spPr>
        <p:txBody>
          <a:bodyPr anchor="b"/>
          <a:lstStyle>
            <a:lvl1pPr algn="l">
              <a:defRPr sz="2000" b="1"/>
            </a:lvl1pPr>
          </a:lstStyle>
          <a:p>
            <a:r>
              <a:rPr lang="pt-PT"/>
              <a:t>Clique para editar o estilo do título do Modelo Global</a:t>
            </a:r>
            <a:endParaRPr lang="en-US"/>
          </a:p>
        </p:txBody>
      </p:sp>
      <p:sp>
        <p:nvSpPr>
          <p:cNvPr id="3" name="Marcador de Posição de Conteúdo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PT"/>
              <a:t>Clique para editar os estilos de texto do modelo global</a:t>
            </a:r>
          </a:p>
          <a:p>
            <a:pPr lvl="1"/>
            <a:r>
              <a:rPr lang="pt-PT"/>
              <a:t>Segundo nível</a:t>
            </a:r>
          </a:p>
          <a:p>
            <a:pPr lvl="2"/>
            <a:r>
              <a:rPr lang="pt-PT"/>
              <a:t>Terceiro nível</a:t>
            </a:r>
          </a:p>
          <a:p>
            <a:pPr lvl="3"/>
            <a:r>
              <a:rPr lang="pt-PT"/>
              <a:t>Quarto nível</a:t>
            </a:r>
          </a:p>
          <a:p>
            <a:pPr lvl="4"/>
            <a:r>
              <a:rPr lang="pt-PT"/>
              <a:t>Quinto nível</a:t>
            </a:r>
            <a:endParaRPr lang="en-US"/>
          </a:p>
        </p:txBody>
      </p:sp>
      <p:sp>
        <p:nvSpPr>
          <p:cNvPr id="4" name="Marcador de Posição do Texto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PT"/>
              <a:t>Clique para editar os estilos de texto do modelo global</a:t>
            </a:r>
          </a:p>
        </p:txBody>
      </p:sp>
      <p:sp>
        <p:nvSpPr>
          <p:cNvPr id="5" name="Marcador de Posição da Data 4"/>
          <p:cNvSpPr>
            <a:spLocks noGrp="1"/>
          </p:cNvSpPr>
          <p:nvPr>
            <p:ph type="dt" sz="half" idx="10"/>
          </p:nvPr>
        </p:nvSpPr>
        <p:spPr/>
        <p:txBody>
          <a:bodyPr/>
          <a:lstStyle/>
          <a:p>
            <a:fld id="{A4A3E61B-3AB3-490F-90D4-269C8A444AE7}" type="datetimeFigureOut">
              <a:rPr lang="en-US" smtClean="0"/>
              <a:pPr/>
              <a:t>5/13/2022</a:t>
            </a:fld>
            <a:endParaRPr lang="en-US"/>
          </a:p>
        </p:txBody>
      </p:sp>
      <p:sp>
        <p:nvSpPr>
          <p:cNvPr id="6" name="Marcador de Posição do Rodapé 5"/>
          <p:cNvSpPr>
            <a:spLocks noGrp="1"/>
          </p:cNvSpPr>
          <p:nvPr>
            <p:ph type="ftr" sz="quarter" idx="11"/>
          </p:nvPr>
        </p:nvSpPr>
        <p:spPr/>
        <p:txBody>
          <a:bodyPr/>
          <a:lstStyle/>
          <a:p>
            <a:endParaRPr lang="en-US"/>
          </a:p>
        </p:txBody>
      </p:sp>
      <p:sp>
        <p:nvSpPr>
          <p:cNvPr id="7" name="Marcador de Posição do Número do Diapositivo 6"/>
          <p:cNvSpPr>
            <a:spLocks noGrp="1"/>
          </p:cNvSpPr>
          <p:nvPr>
            <p:ph type="sldNum" sz="quarter" idx="12"/>
          </p:nvPr>
        </p:nvSpPr>
        <p:spPr/>
        <p:txBody>
          <a:bodyPr/>
          <a:lstStyle/>
          <a:p>
            <a:fld id="{8745C66F-FC7B-4C52-931F-EAABACA1CBDF}" type="slidenum">
              <a:rPr lang="en-US" smtClean="0"/>
              <a:pPr/>
              <a:t>‹nº›</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1792288" y="4800600"/>
            <a:ext cx="5486400" cy="566738"/>
          </a:xfrm>
        </p:spPr>
        <p:txBody>
          <a:bodyPr anchor="b"/>
          <a:lstStyle>
            <a:lvl1pPr algn="l">
              <a:defRPr sz="2000" b="1"/>
            </a:lvl1pPr>
          </a:lstStyle>
          <a:p>
            <a:r>
              <a:rPr lang="pt-PT"/>
              <a:t>Clique para editar o estilo do título do Modelo Global</a:t>
            </a:r>
            <a:endParaRPr lang="en-US"/>
          </a:p>
        </p:txBody>
      </p:sp>
      <p:sp>
        <p:nvSpPr>
          <p:cNvPr id="3" name="Marcador de Posição da Imagem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Marcador de Posição do Texto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PT"/>
              <a:t>Clique para editar os estilos de texto do modelo global</a:t>
            </a:r>
          </a:p>
        </p:txBody>
      </p:sp>
      <p:sp>
        <p:nvSpPr>
          <p:cNvPr id="5" name="Marcador de Posição da Data 4"/>
          <p:cNvSpPr>
            <a:spLocks noGrp="1"/>
          </p:cNvSpPr>
          <p:nvPr>
            <p:ph type="dt" sz="half" idx="10"/>
          </p:nvPr>
        </p:nvSpPr>
        <p:spPr/>
        <p:txBody>
          <a:bodyPr/>
          <a:lstStyle/>
          <a:p>
            <a:fld id="{A4A3E61B-3AB3-490F-90D4-269C8A444AE7}" type="datetimeFigureOut">
              <a:rPr lang="en-US" smtClean="0"/>
              <a:pPr/>
              <a:t>5/13/2022</a:t>
            </a:fld>
            <a:endParaRPr lang="en-US"/>
          </a:p>
        </p:txBody>
      </p:sp>
      <p:sp>
        <p:nvSpPr>
          <p:cNvPr id="6" name="Marcador de Posição do Rodapé 5"/>
          <p:cNvSpPr>
            <a:spLocks noGrp="1"/>
          </p:cNvSpPr>
          <p:nvPr>
            <p:ph type="ftr" sz="quarter" idx="11"/>
          </p:nvPr>
        </p:nvSpPr>
        <p:spPr/>
        <p:txBody>
          <a:bodyPr/>
          <a:lstStyle/>
          <a:p>
            <a:endParaRPr lang="en-US"/>
          </a:p>
        </p:txBody>
      </p:sp>
      <p:sp>
        <p:nvSpPr>
          <p:cNvPr id="7" name="Marcador de Posição do Número do Diapositivo 6"/>
          <p:cNvSpPr>
            <a:spLocks noGrp="1"/>
          </p:cNvSpPr>
          <p:nvPr>
            <p:ph type="sldNum" sz="quarter" idx="12"/>
          </p:nvPr>
        </p:nvSpPr>
        <p:spPr/>
        <p:txBody>
          <a:bodyPr/>
          <a:lstStyle/>
          <a:p>
            <a:fld id="{8745C66F-FC7B-4C52-931F-EAABACA1CBDF}" type="slidenum">
              <a:rPr lang="en-US" smtClean="0"/>
              <a:pPr/>
              <a:t>‹nº›</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ção do Título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pt-PT"/>
              <a:t>Clique para editar o estilo do título do Modelo Global</a:t>
            </a:r>
            <a:endParaRPr lang="en-US"/>
          </a:p>
        </p:txBody>
      </p:sp>
      <p:sp>
        <p:nvSpPr>
          <p:cNvPr id="3" name="Marcador de Posição do Texto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pt-PT"/>
              <a:t>Clique para editar os estilos de texto do modelo global</a:t>
            </a:r>
          </a:p>
          <a:p>
            <a:pPr lvl="1"/>
            <a:r>
              <a:rPr lang="pt-PT"/>
              <a:t>Segundo nível</a:t>
            </a:r>
          </a:p>
          <a:p>
            <a:pPr lvl="2"/>
            <a:r>
              <a:rPr lang="pt-PT"/>
              <a:t>Terceiro nível</a:t>
            </a:r>
          </a:p>
          <a:p>
            <a:pPr lvl="3"/>
            <a:r>
              <a:rPr lang="pt-PT"/>
              <a:t>Quarto nível</a:t>
            </a:r>
          </a:p>
          <a:p>
            <a:pPr lvl="4"/>
            <a:r>
              <a:rPr lang="pt-PT"/>
              <a:t>Quinto nível</a:t>
            </a:r>
            <a:endParaRPr lang="en-US"/>
          </a:p>
        </p:txBody>
      </p:sp>
      <p:sp>
        <p:nvSpPr>
          <p:cNvPr id="4" name="Marcador de Posição da Data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4A3E61B-3AB3-490F-90D4-269C8A444AE7}" type="datetimeFigureOut">
              <a:rPr lang="en-US" smtClean="0"/>
              <a:pPr/>
              <a:t>5/13/2022</a:t>
            </a:fld>
            <a:endParaRPr lang="en-US"/>
          </a:p>
        </p:txBody>
      </p:sp>
      <p:sp>
        <p:nvSpPr>
          <p:cNvPr id="5" name="Marcador de Posição do Rodapé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Marcador de Posição do Número do Diapositivo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745C66F-FC7B-4C52-931F-EAABACA1CBDF}" type="slidenum">
              <a:rPr lang="en-US" smtClean="0"/>
              <a:pPr/>
              <a:t>‹nº›</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3.png"/><Relationship Id="rId7"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3.png"/><Relationship Id="rId7"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1.xml.rels><?xml version="1.0" encoding="UTF-8" standalone="yes"?>
<Relationships xmlns="http://schemas.openxmlformats.org/package/2006/relationships"><Relationship Id="rId8" Type="http://schemas.openxmlformats.org/officeDocument/2006/relationships/hyperlink" Target="https://www.youtube.com/watch?v=6jbovAo92Bk&amp;ab_channel=CodeFix" TargetMode="External"/><Relationship Id="rId3" Type="http://schemas.openxmlformats.org/officeDocument/2006/relationships/image" Target="../media/image3.png"/><Relationship Id="rId7" Type="http://schemas.openxmlformats.org/officeDocument/2006/relationships/hyperlink" Target="https://www.youtube.com/watch?v=78X7GmoDvnQ&amp;t=2s&amp;ab_channel=metazoneTrainings-NeerajSharma" TargetMode="External"/><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hyperlink" Target="https://www.youtube.com/watch?v=ibuZGXqTkV4&amp;t=335s&amp;ab_channel=DevInternals"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6.pn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7.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8.png"/><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9.png"/><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30.png"/><Relationship Id="rId2" Type="http://schemas.openxmlformats.org/officeDocument/2006/relationships/notesSlide" Target="../notesSlides/notesSlide28.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31.png"/><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32.png"/><Relationship Id="rId2" Type="http://schemas.openxmlformats.org/officeDocument/2006/relationships/notesSlide" Target="../notesSlides/notesSlide30.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33.png"/><Relationship Id="rId2" Type="http://schemas.openxmlformats.org/officeDocument/2006/relationships/notesSlide" Target="../notesSlides/notesSlide31.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34.png"/><Relationship Id="rId2" Type="http://schemas.openxmlformats.org/officeDocument/2006/relationships/notesSlide" Target="../notesSlides/notesSlide32.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35.png"/><Relationship Id="rId2" Type="http://schemas.openxmlformats.org/officeDocument/2006/relationships/notesSlide" Target="../notesSlides/notesSlide33.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35.png"/><Relationship Id="rId2" Type="http://schemas.openxmlformats.org/officeDocument/2006/relationships/notesSlide" Target="../notesSlides/notesSlide34.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6.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36.png"/><Relationship Id="rId2" Type="http://schemas.openxmlformats.org/officeDocument/2006/relationships/notesSlide" Target="../notesSlides/notesSlide35.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7.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37.png"/><Relationship Id="rId2" Type="http://schemas.openxmlformats.org/officeDocument/2006/relationships/notesSlide" Target="../notesSlides/notesSlide36.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8.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38.png"/><Relationship Id="rId2" Type="http://schemas.openxmlformats.org/officeDocument/2006/relationships/notesSlide" Target="../notesSlides/notesSlide37.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m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58" y="0"/>
            <a:ext cx="9982200" cy="6858000"/>
          </a:xfrm>
          <a:prstGeom prst="rect">
            <a:avLst/>
          </a:prstGeom>
        </p:spPr>
      </p:pic>
      <p:sp>
        <p:nvSpPr>
          <p:cNvPr id="2" name="Título 1"/>
          <p:cNvSpPr>
            <a:spLocks noGrp="1"/>
          </p:cNvSpPr>
          <p:nvPr>
            <p:ph type="ctrTitle"/>
          </p:nvPr>
        </p:nvSpPr>
        <p:spPr>
          <a:xfrm>
            <a:off x="1828800" y="3115184"/>
            <a:ext cx="5486400" cy="552329"/>
          </a:xfrm>
        </p:spPr>
        <p:txBody>
          <a:bodyPr>
            <a:normAutofit fontScale="90000"/>
          </a:bodyPr>
          <a:lstStyle/>
          <a:p>
            <a:r>
              <a:rPr lang="pt-PT" sz="2500" b="1" dirty="0">
                <a:solidFill>
                  <a:schemeClr val="bg1"/>
                </a:solidFill>
                <a:latin typeface="Arial" charset="0"/>
                <a:ea typeface="Arial" charset="0"/>
                <a:cs typeface="Arial" charset="0"/>
              </a:rPr>
              <a:t>LICENCIATURA EM ENGENHARIA INFORMÁTICA</a:t>
            </a:r>
          </a:p>
        </p:txBody>
      </p:sp>
      <p:sp>
        <p:nvSpPr>
          <p:cNvPr id="3" name="Subtítulo 2"/>
          <p:cNvSpPr>
            <a:spLocks noGrp="1"/>
          </p:cNvSpPr>
          <p:nvPr>
            <p:ph type="subTitle" idx="1"/>
          </p:nvPr>
        </p:nvSpPr>
        <p:spPr>
          <a:xfrm>
            <a:off x="2000250" y="3904310"/>
            <a:ext cx="6153150" cy="896289"/>
          </a:xfrm>
        </p:spPr>
        <p:txBody>
          <a:bodyPr>
            <a:normAutofit fontScale="47500" lnSpcReduction="20000"/>
          </a:bodyPr>
          <a:lstStyle/>
          <a:p>
            <a:r>
              <a:rPr lang="pt-PT" dirty="0">
                <a:solidFill>
                  <a:srgbClr val="FFFF00"/>
                </a:solidFill>
                <a:latin typeface="Arial" charset="0"/>
                <a:ea typeface="Arial" charset="0"/>
                <a:cs typeface="Arial" charset="0"/>
              </a:rPr>
              <a:t>INTELIGÊNCIA ARTIFICIAL</a:t>
            </a:r>
          </a:p>
          <a:p>
            <a:r>
              <a:rPr lang="pt-PT" dirty="0">
                <a:solidFill>
                  <a:schemeClr val="bg1"/>
                </a:solidFill>
                <a:latin typeface="Arial" charset="0"/>
                <a:ea typeface="Arial" charset="0"/>
                <a:cs typeface="Arial" charset="0"/>
              </a:rPr>
              <a:t>~ Trabalho Prático TP1~ desenvolver as capacidades dos estudantes na escrita de algoritmos de pesquisa de soluções</a:t>
            </a:r>
          </a:p>
        </p:txBody>
      </p:sp>
      <p:sp>
        <p:nvSpPr>
          <p:cNvPr id="6" name="Subtítulo 2"/>
          <p:cNvSpPr txBox="1">
            <a:spLocks/>
          </p:cNvSpPr>
          <p:nvPr/>
        </p:nvSpPr>
        <p:spPr>
          <a:xfrm>
            <a:off x="762000" y="6394330"/>
            <a:ext cx="8191499" cy="276444"/>
          </a:xfrm>
          <a:prstGeom prst="rect">
            <a:avLst/>
          </a:prstGeom>
        </p:spPr>
        <p:txBody>
          <a:bodyPr vert="horz" lIns="68580" tIns="34290" rIns="68580" bIns="34290" rtlCol="0">
            <a:normAutofit fontScale="85000"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pt-PT" sz="1100" b="1" u="sng" dirty="0">
                <a:solidFill>
                  <a:schemeClr val="bg1"/>
                </a:solidFill>
                <a:latin typeface="Arial" charset="0"/>
                <a:ea typeface="Arial" charset="0"/>
                <a:cs typeface="Arial" charset="0"/>
              </a:rPr>
              <a:t>Licenciatura em Engenharia Informática</a:t>
            </a:r>
            <a:r>
              <a:rPr lang="pt-PT" sz="1100" dirty="0">
                <a:solidFill>
                  <a:schemeClr val="bg1"/>
                </a:solidFill>
                <a:latin typeface="Arial" charset="0"/>
                <a:ea typeface="Arial" charset="0"/>
                <a:cs typeface="Arial" charset="0"/>
              </a:rPr>
              <a:t> | Escola Superior de Tecnologia e Gestão| Unidade Curricular: Inteligência  Artificial| Ano Letivo 2020/2022</a:t>
            </a:r>
          </a:p>
        </p:txBody>
      </p:sp>
      <p:pic>
        <p:nvPicPr>
          <p:cNvPr id="7" name="Imagem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94130" y="392731"/>
            <a:ext cx="3872752" cy="962356"/>
          </a:xfrm>
          <a:prstGeom prst="rect">
            <a:avLst/>
          </a:prstGeom>
        </p:spPr>
      </p:pic>
      <p:sp>
        <p:nvSpPr>
          <p:cNvPr id="10" name="Subtítulo 2">
            <a:extLst>
              <a:ext uri="{FF2B5EF4-FFF2-40B4-BE49-F238E27FC236}">
                <a16:creationId xmlns:a16="http://schemas.microsoft.com/office/drawing/2014/main" id="{CDB7617E-BD9F-40A8-BCFA-781CEC4CEE46}"/>
              </a:ext>
            </a:extLst>
          </p:cNvPr>
          <p:cNvSpPr txBox="1">
            <a:spLocks/>
          </p:cNvSpPr>
          <p:nvPr/>
        </p:nvSpPr>
        <p:spPr>
          <a:xfrm>
            <a:off x="4953494" y="5615784"/>
            <a:ext cx="5032663" cy="571436"/>
          </a:xfrm>
          <a:prstGeom prst="rect">
            <a:avLst/>
          </a:prstGeom>
        </p:spPr>
        <p:txBody>
          <a:bodyPr vert="horz" lIns="68580" tIns="34290" rIns="68580" bIns="3429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pt-PT" sz="1100" dirty="0">
                <a:solidFill>
                  <a:schemeClr val="bg1"/>
                </a:solidFill>
                <a:latin typeface="Arial" charset="0"/>
                <a:ea typeface="Arial" charset="0"/>
                <a:cs typeface="Arial" charset="0"/>
              </a:rPr>
              <a:t>Jorge Ribeiro e Luis Teófilo</a:t>
            </a:r>
          </a:p>
          <a:p>
            <a:pPr marL="171450" indent="-171450" algn="l">
              <a:buFont typeface="Arial" panose="020B0604020202020204" pitchFamily="34" charset="0"/>
              <a:buChar char="•"/>
            </a:pPr>
            <a:r>
              <a:rPr lang="pt-PT" sz="1100" dirty="0">
                <a:solidFill>
                  <a:schemeClr val="bg1"/>
                </a:solidFill>
                <a:latin typeface="Arial" charset="0"/>
                <a:ea typeface="Arial" charset="0"/>
                <a:cs typeface="Arial" charset="0"/>
              </a:rPr>
              <a:t>jribeiro@estg.ipvc.pt e luisteofilo@estg.ipvc.pt </a:t>
            </a:r>
          </a:p>
          <a:p>
            <a:pPr algn="l"/>
            <a:endParaRPr lang="pt-PT" sz="1100" dirty="0">
              <a:solidFill>
                <a:schemeClr val="bg1"/>
              </a:solidFill>
              <a:latin typeface="Arial" charset="0"/>
              <a:ea typeface="Arial" charset="0"/>
              <a:cs typeface="Arial" charset="0"/>
            </a:endParaRPr>
          </a:p>
          <a:p>
            <a:pPr algn="l"/>
            <a:endParaRPr lang="pt-PT" sz="1100" dirty="0">
              <a:solidFill>
                <a:schemeClr val="bg1"/>
              </a:solidFill>
              <a:latin typeface="Arial" charset="0"/>
              <a:ea typeface="Arial" charset="0"/>
              <a:cs typeface="Arial" charset="0"/>
            </a:endParaRPr>
          </a:p>
          <a:p>
            <a:pPr algn="l"/>
            <a:endParaRPr lang="pt-PT" sz="1100" dirty="0">
              <a:solidFill>
                <a:schemeClr val="bg1"/>
              </a:solidFill>
              <a:latin typeface="Arial" charset="0"/>
              <a:ea typeface="Arial" charset="0"/>
              <a:cs typeface="Arial" charset="0"/>
            </a:endParaRPr>
          </a:p>
        </p:txBody>
      </p:sp>
      <p:sp>
        <p:nvSpPr>
          <p:cNvPr id="8" name="Subtítulo 2">
            <a:extLst>
              <a:ext uri="{FF2B5EF4-FFF2-40B4-BE49-F238E27FC236}">
                <a16:creationId xmlns:a16="http://schemas.microsoft.com/office/drawing/2014/main" id="{691EC4ED-17BC-435A-9221-66A1A252A082}"/>
              </a:ext>
            </a:extLst>
          </p:cNvPr>
          <p:cNvSpPr txBox="1">
            <a:spLocks/>
          </p:cNvSpPr>
          <p:nvPr/>
        </p:nvSpPr>
        <p:spPr>
          <a:xfrm>
            <a:off x="1483178" y="5635668"/>
            <a:ext cx="1488622" cy="571436"/>
          </a:xfrm>
          <a:prstGeom prst="rect">
            <a:avLst/>
          </a:prstGeom>
        </p:spPr>
        <p:txBody>
          <a:bodyPr vert="horz" lIns="68580" tIns="34290" rIns="68580" bIns="3429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pt-PT" sz="1050" dirty="0">
                <a:solidFill>
                  <a:schemeClr val="bg1"/>
                </a:solidFill>
                <a:latin typeface="Arial" charset="0"/>
                <a:ea typeface="Arial" charset="0"/>
                <a:cs typeface="Arial" charset="0"/>
              </a:rPr>
              <a:t>24522 – Inês Esteves</a:t>
            </a:r>
          </a:p>
          <a:p>
            <a:pPr algn="l"/>
            <a:r>
              <a:rPr lang="pt-PT" sz="1050" dirty="0">
                <a:solidFill>
                  <a:schemeClr val="bg1"/>
                </a:solidFill>
                <a:latin typeface="Arial" charset="0"/>
                <a:ea typeface="Arial" charset="0"/>
                <a:cs typeface="Arial" charset="0"/>
              </a:rPr>
              <a:t>inesbasteiro@ipvc.pt</a:t>
            </a:r>
          </a:p>
          <a:p>
            <a:pPr algn="l"/>
            <a:endParaRPr lang="pt-PT" sz="1050" dirty="0">
              <a:solidFill>
                <a:schemeClr val="bg1"/>
              </a:solidFill>
              <a:latin typeface="Arial" charset="0"/>
              <a:ea typeface="Arial" charset="0"/>
              <a:cs typeface="Arial" charset="0"/>
            </a:endParaRPr>
          </a:p>
          <a:p>
            <a:pPr algn="l"/>
            <a:endParaRPr lang="pt-PT" sz="1050" dirty="0">
              <a:solidFill>
                <a:schemeClr val="bg1"/>
              </a:solidFill>
              <a:latin typeface="Arial" charset="0"/>
              <a:ea typeface="Arial" charset="0"/>
              <a:cs typeface="Arial" charset="0"/>
            </a:endParaRPr>
          </a:p>
        </p:txBody>
      </p:sp>
      <p:sp>
        <p:nvSpPr>
          <p:cNvPr id="9" name="Subtítulo 2">
            <a:extLst>
              <a:ext uri="{FF2B5EF4-FFF2-40B4-BE49-F238E27FC236}">
                <a16:creationId xmlns:a16="http://schemas.microsoft.com/office/drawing/2014/main" id="{EED57C25-02BB-416B-A045-9BEB72E92BA4}"/>
              </a:ext>
            </a:extLst>
          </p:cNvPr>
          <p:cNvSpPr txBox="1">
            <a:spLocks/>
          </p:cNvSpPr>
          <p:nvPr/>
        </p:nvSpPr>
        <p:spPr>
          <a:xfrm>
            <a:off x="3083378" y="5642061"/>
            <a:ext cx="1793422" cy="571436"/>
          </a:xfrm>
          <a:prstGeom prst="rect">
            <a:avLst/>
          </a:prstGeom>
        </p:spPr>
        <p:txBody>
          <a:bodyPr vert="horz" lIns="68580" tIns="34290" rIns="68580" bIns="34290" rtlCol="0">
            <a:normAutofit fontScale="925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pt-PT" sz="1050" dirty="0">
                <a:solidFill>
                  <a:schemeClr val="bg1"/>
                </a:solidFill>
                <a:latin typeface="Arial" charset="0"/>
                <a:ea typeface="Arial" charset="0"/>
                <a:cs typeface="Arial" charset="0"/>
              </a:rPr>
              <a:t>26300 – Ana Rita Guimarães</a:t>
            </a:r>
          </a:p>
          <a:p>
            <a:pPr algn="l"/>
            <a:r>
              <a:rPr lang="pt-PT" sz="1050" dirty="0">
                <a:solidFill>
                  <a:schemeClr val="bg1"/>
                </a:solidFill>
                <a:latin typeface="Arial" charset="0"/>
                <a:ea typeface="Arial" charset="0"/>
                <a:cs typeface="Arial" charset="0"/>
              </a:rPr>
              <a:t>ana.guimaraes@ipvc.pt</a:t>
            </a:r>
          </a:p>
          <a:p>
            <a:pPr algn="l"/>
            <a:endParaRPr lang="pt-PT" sz="1050" dirty="0">
              <a:solidFill>
                <a:schemeClr val="bg1"/>
              </a:solidFill>
              <a:latin typeface="Arial" charset="0"/>
              <a:ea typeface="Arial" charset="0"/>
              <a:cs typeface="Arial" charset="0"/>
            </a:endParaRPr>
          </a:p>
        </p:txBody>
      </p:sp>
    </p:spTree>
    <p:extLst>
      <p:ext uri="{BB962C8B-B14F-4D97-AF65-F5344CB8AC3E}">
        <p14:creationId xmlns:p14="http://schemas.microsoft.com/office/powerpoint/2010/main" val="9623015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9" name="Text Box 13"/>
          <p:cNvSpPr txBox="1">
            <a:spLocks noChangeArrowheads="1"/>
          </p:cNvSpPr>
          <p:nvPr/>
        </p:nvSpPr>
        <p:spPr bwMode="auto">
          <a:xfrm>
            <a:off x="306388" y="557213"/>
            <a:ext cx="6981825" cy="400110"/>
          </a:xfrm>
          <a:prstGeom prst="rect">
            <a:avLst/>
          </a:prstGeom>
          <a:noFill/>
          <a:ln w="9525">
            <a:noFill/>
            <a:miter lim="800000"/>
            <a:headEnd/>
            <a:tailEnd/>
          </a:ln>
          <a:effectLst/>
        </p:spPr>
        <p:txBody>
          <a:bodyPr>
            <a:spAutoFit/>
          </a:bodyPr>
          <a:lstStyle/>
          <a:p>
            <a:pPr>
              <a:spcBef>
                <a:spcPct val="50000"/>
              </a:spcBef>
              <a:defRPr/>
            </a:pPr>
            <a:r>
              <a:rPr lang="pt-PT" sz="2000" b="1" dirty="0">
                <a:solidFill>
                  <a:srgbClr val="C00000"/>
                </a:solidFill>
                <a:effectLst>
                  <a:outerShdw blurRad="38100" dist="38100" dir="2700000" algn="tl">
                    <a:srgbClr val="C0C0C0"/>
                  </a:outerShdw>
                </a:effectLst>
                <a:latin typeface="Arial"/>
                <a:cs typeface="Arial"/>
              </a:rPr>
              <a:t>■</a:t>
            </a:r>
            <a:r>
              <a:rPr lang="pt-PT" sz="2000" b="1" dirty="0">
                <a:effectLst>
                  <a:outerShdw blurRad="38100" dist="38100" dir="2700000" algn="tl">
                    <a:srgbClr val="C0C0C0"/>
                  </a:outerShdw>
                </a:effectLst>
                <a:latin typeface="Arial"/>
                <a:cs typeface="Arial"/>
              </a:rPr>
              <a:t> 2. Descrição do Problema - tintas	</a:t>
            </a:r>
            <a:endParaRPr lang="pt-PT" sz="2000" b="1" dirty="0">
              <a:effectLst>
                <a:outerShdw blurRad="38100" dist="38100" dir="2700000" algn="tl">
                  <a:srgbClr val="C0C0C0"/>
                </a:outerShdw>
              </a:effectLst>
              <a:latin typeface="Arial" charset="0"/>
            </a:endParaRPr>
          </a:p>
        </p:txBody>
      </p:sp>
      <p:sp>
        <p:nvSpPr>
          <p:cNvPr id="10247" name="Line 15"/>
          <p:cNvSpPr>
            <a:spLocks noChangeShapeType="1"/>
          </p:cNvSpPr>
          <p:nvPr/>
        </p:nvSpPr>
        <p:spPr bwMode="auto">
          <a:xfrm>
            <a:off x="250825" y="0"/>
            <a:ext cx="0" cy="765175"/>
          </a:xfrm>
          <a:prstGeom prst="line">
            <a:avLst/>
          </a:prstGeom>
          <a:noFill/>
          <a:ln w="25400">
            <a:solidFill>
              <a:schemeClr val="tx1"/>
            </a:solidFill>
            <a:round/>
            <a:headEnd/>
            <a:tailEnd/>
          </a:ln>
        </p:spPr>
        <p:txBody>
          <a:bodyPr/>
          <a:lstStyle/>
          <a:p>
            <a:endParaRPr lang="pt-PT"/>
          </a:p>
        </p:txBody>
      </p:sp>
      <p:sp>
        <p:nvSpPr>
          <p:cNvPr id="9237" name="Text Box 21"/>
          <p:cNvSpPr txBox="1">
            <a:spLocks noChangeArrowheads="1"/>
          </p:cNvSpPr>
          <p:nvPr/>
        </p:nvSpPr>
        <p:spPr bwMode="auto">
          <a:xfrm>
            <a:off x="260350" y="44450"/>
            <a:ext cx="6981825" cy="304800"/>
          </a:xfrm>
          <a:prstGeom prst="rect">
            <a:avLst/>
          </a:prstGeom>
          <a:noFill/>
          <a:ln w="9525">
            <a:noFill/>
            <a:miter lim="800000"/>
            <a:headEnd/>
            <a:tailEnd/>
          </a:ln>
          <a:effectLst/>
        </p:spPr>
        <p:txBody>
          <a:bodyPr>
            <a:spAutoFit/>
          </a:bodyPr>
          <a:lstStyle/>
          <a:p>
            <a:pPr>
              <a:spcBef>
                <a:spcPct val="50000"/>
              </a:spcBef>
              <a:defRPr/>
            </a:pPr>
            <a:endParaRPr lang="pt-PT" sz="1400" b="1" dirty="0">
              <a:solidFill>
                <a:srgbClr val="FF3300"/>
              </a:solidFill>
              <a:effectLst>
                <a:outerShdw blurRad="38100" dist="38100" dir="2700000" algn="tl">
                  <a:srgbClr val="C0C0C0"/>
                </a:outerShdw>
              </a:effectLst>
              <a:latin typeface="Arial" charset="0"/>
            </a:endParaRPr>
          </a:p>
        </p:txBody>
      </p:sp>
      <p:pic>
        <p:nvPicPr>
          <p:cNvPr id="7" name="Imagem 6">
            <a:extLst>
              <a:ext uri="{FF2B5EF4-FFF2-40B4-BE49-F238E27FC236}">
                <a16:creationId xmlns:a16="http://schemas.microsoft.com/office/drawing/2014/main" id="{54D42837-E70D-4C64-A8A7-E7F751502B92}"/>
              </a:ext>
            </a:extLst>
          </p:cNvPr>
          <p:cNvPicPr>
            <a:picLocks noChangeAspect="1"/>
          </p:cNvPicPr>
          <p:nvPr/>
        </p:nvPicPr>
        <p:blipFill>
          <a:blip r:embed="rId3"/>
          <a:stretch>
            <a:fillRect/>
          </a:stretch>
        </p:blipFill>
        <p:spPr>
          <a:xfrm>
            <a:off x="101225" y="904241"/>
            <a:ext cx="9014192" cy="266482"/>
          </a:xfrm>
          <a:prstGeom prst="rect">
            <a:avLst/>
          </a:prstGeom>
        </p:spPr>
      </p:pic>
      <p:sp>
        <p:nvSpPr>
          <p:cNvPr id="18" name="Rectângulo 19">
            <a:extLst>
              <a:ext uri="{FF2B5EF4-FFF2-40B4-BE49-F238E27FC236}">
                <a16:creationId xmlns:a16="http://schemas.microsoft.com/office/drawing/2014/main" id="{CC873ECC-2D88-4A22-91F1-E738DF9BE5E9}"/>
              </a:ext>
            </a:extLst>
          </p:cNvPr>
          <p:cNvSpPr/>
          <p:nvPr/>
        </p:nvSpPr>
        <p:spPr>
          <a:xfrm>
            <a:off x="5535613" y="610184"/>
            <a:ext cx="3505200" cy="261610"/>
          </a:xfrm>
          <a:prstGeom prst="rect">
            <a:avLst/>
          </a:prstGeom>
        </p:spPr>
        <p:txBody>
          <a:bodyPr wrap="square">
            <a:spAutoFit/>
          </a:bodyPr>
          <a:lstStyle/>
          <a:p>
            <a:pPr algn="r"/>
            <a:r>
              <a:rPr lang="pt-PT" sz="1100" b="1" cap="all" dirty="0">
                <a:highlight>
                  <a:srgbClr val="FFFF00"/>
                </a:highlight>
              </a:rPr>
              <a:t>ENGENHARIA INFORMÁTICA</a:t>
            </a:r>
            <a:endParaRPr lang="pt-PT" sz="1100" dirty="0">
              <a:highlight>
                <a:srgbClr val="FFFF00"/>
              </a:highlight>
            </a:endParaRPr>
          </a:p>
        </p:txBody>
      </p:sp>
      <p:pic>
        <p:nvPicPr>
          <p:cNvPr id="20" name="Imagem 19">
            <a:extLst>
              <a:ext uri="{FF2B5EF4-FFF2-40B4-BE49-F238E27FC236}">
                <a16:creationId xmlns:a16="http://schemas.microsoft.com/office/drawing/2014/main" id="{698D1AFC-0FD6-4DFA-A381-805A758D4B1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04047" y="81007"/>
            <a:ext cx="2689589" cy="668346"/>
          </a:xfrm>
          <a:prstGeom prst="rect">
            <a:avLst/>
          </a:prstGeom>
        </p:spPr>
      </p:pic>
      <p:sp>
        <p:nvSpPr>
          <p:cNvPr id="14" name="Text Box 19">
            <a:extLst>
              <a:ext uri="{FF2B5EF4-FFF2-40B4-BE49-F238E27FC236}">
                <a16:creationId xmlns:a16="http://schemas.microsoft.com/office/drawing/2014/main" id="{F916920E-C12B-4637-810C-A4B2E6C310C8}"/>
              </a:ext>
            </a:extLst>
          </p:cNvPr>
          <p:cNvSpPr txBox="1">
            <a:spLocks noChangeArrowheads="1"/>
          </p:cNvSpPr>
          <p:nvPr/>
        </p:nvSpPr>
        <p:spPr bwMode="auto">
          <a:xfrm>
            <a:off x="430481" y="1176126"/>
            <a:ext cx="4254727" cy="3359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l">
              <a:lnSpc>
                <a:spcPct val="150000"/>
              </a:lnSpc>
              <a:buNone/>
            </a:pPr>
            <a:r>
              <a:rPr lang="pt-PT" sz="1200" i="0" dirty="0">
                <a:effectLst/>
                <a:cs typeface="Arial" panose="020B0604020202020204" pitchFamily="34" charset="0"/>
              </a:rPr>
              <a:t>	O jogador ativo deve mover o peão em qualquer uma das seis direções possíveis – em linha reta e, se for o caso, em espaços desocupados – até chegar a um espaço ocupado. Ele recolhe a peça de jogo que está naquele espaço e coloca o peão nesse local. Se o jogador puder coletar outra peça da mesma cor continuando a mover o peão, o jogador ativo pode continuar até que não seja mais capaz ou queira coletar outra peça da mesma cor.</a:t>
            </a:r>
          </a:p>
          <a:p>
            <a:pPr algn="just">
              <a:lnSpc>
                <a:spcPct val="150000"/>
              </a:lnSpc>
              <a:spcBef>
                <a:spcPct val="0"/>
              </a:spcBef>
              <a:buNone/>
            </a:pPr>
            <a:endParaRPr lang="pt-PT" altLang="pt-PT" sz="1600" b="1" dirty="0"/>
          </a:p>
          <a:p>
            <a:pPr algn="just" eaLnBrk="1" hangingPunct="1">
              <a:lnSpc>
                <a:spcPct val="200000"/>
              </a:lnSpc>
              <a:spcBef>
                <a:spcPct val="0"/>
              </a:spcBef>
              <a:buFontTx/>
              <a:buNone/>
            </a:pPr>
            <a:endParaRPr lang="pt-PT" altLang="pt-PT" sz="1200" dirty="0">
              <a:cs typeface="Arial" panose="020B0604020202020204" pitchFamily="34" charset="0"/>
            </a:endParaRPr>
          </a:p>
          <a:p>
            <a:pPr algn="just" eaLnBrk="1" hangingPunct="1">
              <a:lnSpc>
                <a:spcPct val="200000"/>
              </a:lnSpc>
              <a:spcBef>
                <a:spcPct val="0"/>
              </a:spcBef>
              <a:buFontTx/>
              <a:buNone/>
            </a:pPr>
            <a:r>
              <a:rPr lang="pt-PT" altLang="pt-PT" sz="1200" dirty="0">
                <a:cs typeface="Arial" panose="020B0604020202020204" pitchFamily="34" charset="0"/>
              </a:rPr>
              <a:t> </a:t>
            </a:r>
            <a:endParaRPr lang="pt-PT" altLang="pt-PT" sz="1200" b="1" dirty="0"/>
          </a:p>
        </p:txBody>
      </p:sp>
      <p:sp>
        <p:nvSpPr>
          <p:cNvPr id="15" name="Text Box 10">
            <a:extLst>
              <a:ext uri="{FF2B5EF4-FFF2-40B4-BE49-F238E27FC236}">
                <a16:creationId xmlns:a16="http://schemas.microsoft.com/office/drawing/2014/main" id="{2AE8AC60-74C9-4824-90A3-A23A5C2A3A39}"/>
              </a:ext>
            </a:extLst>
          </p:cNvPr>
          <p:cNvSpPr txBox="1">
            <a:spLocks noChangeArrowheads="1"/>
          </p:cNvSpPr>
          <p:nvPr/>
        </p:nvSpPr>
        <p:spPr bwMode="auto">
          <a:xfrm>
            <a:off x="8288338" y="6296025"/>
            <a:ext cx="827087" cy="366713"/>
          </a:xfrm>
          <a:prstGeom prst="rect">
            <a:avLst/>
          </a:prstGeom>
          <a:noFill/>
          <a:ln w="9525">
            <a:noFill/>
            <a:miter lim="800000"/>
            <a:headEnd/>
            <a:tailEnd/>
          </a:ln>
        </p:spPr>
        <p:txBody>
          <a:bodyPr>
            <a:spAutoFit/>
          </a:bodyPr>
          <a:lstStyle/>
          <a:p>
            <a:pPr>
              <a:spcBef>
                <a:spcPct val="50000"/>
              </a:spcBef>
            </a:pPr>
            <a:endParaRPr lang="pt-PT"/>
          </a:p>
        </p:txBody>
      </p:sp>
      <p:sp>
        <p:nvSpPr>
          <p:cNvPr id="16" name="Rectangle 11">
            <a:extLst>
              <a:ext uri="{FF2B5EF4-FFF2-40B4-BE49-F238E27FC236}">
                <a16:creationId xmlns:a16="http://schemas.microsoft.com/office/drawing/2014/main" id="{07A20E72-4407-4F3E-98C6-99518A20CF4B}"/>
              </a:ext>
            </a:extLst>
          </p:cNvPr>
          <p:cNvSpPr>
            <a:spLocks noChangeArrowheads="1"/>
          </p:cNvSpPr>
          <p:nvPr/>
        </p:nvSpPr>
        <p:spPr bwMode="auto">
          <a:xfrm>
            <a:off x="8327571" y="6496091"/>
            <a:ext cx="936625" cy="260350"/>
          </a:xfrm>
          <a:prstGeom prst="rect">
            <a:avLst/>
          </a:prstGeom>
          <a:noFill/>
          <a:ln w="9525">
            <a:noFill/>
            <a:miter lim="800000"/>
            <a:headEnd/>
            <a:tailEnd/>
          </a:ln>
        </p:spPr>
        <p:txBody>
          <a:bodyPr anchor="ctr"/>
          <a:lstStyle/>
          <a:p>
            <a:pPr algn="ctr"/>
            <a:r>
              <a:rPr lang="pt-PT" sz="1000" dirty="0"/>
              <a:t>- </a:t>
            </a:r>
            <a:fld id="{1234D2FF-8FB9-47A1-B8C9-42A5F500BA2F}" type="slidenum">
              <a:rPr lang="pt-PT" sz="1000"/>
              <a:pPr algn="ctr"/>
              <a:t>10</a:t>
            </a:fld>
            <a:r>
              <a:rPr lang="pt-PT" sz="1000" dirty="0"/>
              <a:t> -</a:t>
            </a:r>
          </a:p>
        </p:txBody>
      </p:sp>
      <p:pic>
        <p:nvPicPr>
          <p:cNvPr id="17" name="Imagem 16">
            <a:extLst>
              <a:ext uri="{FF2B5EF4-FFF2-40B4-BE49-F238E27FC236}">
                <a16:creationId xmlns:a16="http://schemas.microsoft.com/office/drawing/2014/main" id="{AED8EEE7-4A6C-417E-A3EF-6BF0EA2102A5}"/>
              </a:ext>
            </a:extLst>
          </p:cNvPr>
          <p:cNvPicPr>
            <a:picLocks noChangeAspect="1"/>
          </p:cNvPicPr>
          <p:nvPr/>
        </p:nvPicPr>
        <p:blipFill>
          <a:blip r:embed="rId5"/>
          <a:stretch>
            <a:fillRect/>
          </a:stretch>
        </p:blipFill>
        <p:spPr>
          <a:xfrm>
            <a:off x="0" y="6320212"/>
            <a:ext cx="9144000" cy="253252"/>
          </a:xfrm>
          <a:prstGeom prst="rect">
            <a:avLst/>
          </a:prstGeom>
        </p:spPr>
      </p:pic>
      <p:sp>
        <p:nvSpPr>
          <p:cNvPr id="19" name="Subtítulo 2">
            <a:extLst>
              <a:ext uri="{FF2B5EF4-FFF2-40B4-BE49-F238E27FC236}">
                <a16:creationId xmlns:a16="http://schemas.microsoft.com/office/drawing/2014/main" id="{18C9A691-8CD2-4B06-B51B-700E27ED2FF7}"/>
              </a:ext>
            </a:extLst>
          </p:cNvPr>
          <p:cNvSpPr txBox="1">
            <a:spLocks/>
          </p:cNvSpPr>
          <p:nvPr/>
        </p:nvSpPr>
        <p:spPr>
          <a:xfrm>
            <a:off x="836017" y="6524516"/>
            <a:ext cx="7698382" cy="162409"/>
          </a:xfrm>
          <a:prstGeom prst="rect">
            <a:avLst/>
          </a:prstGeom>
        </p:spPr>
        <p:txBody>
          <a:bodyPr vert="horz" lIns="68580" tIns="34290" rIns="68580" bIns="3429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pt-PT" sz="900" dirty="0">
                <a:latin typeface="Arial" charset="0"/>
                <a:ea typeface="Arial" charset="0"/>
                <a:cs typeface="Arial" charset="0"/>
              </a:rPr>
              <a:t>@2022, 24522 – Inês Esteves – 26300 – Ana Rita Guimarães </a:t>
            </a:r>
            <a:r>
              <a:rPr lang="pt-PT" sz="900" b="1" dirty="0">
                <a:solidFill>
                  <a:srgbClr val="C00000"/>
                </a:solidFill>
                <a:latin typeface="Arial" charset="0"/>
                <a:ea typeface="Arial" charset="0"/>
                <a:cs typeface="Arial" charset="0"/>
              </a:rPr>
              <a:t>Unidade Curricular: INTELIGÊNCIA ARTIFICIAL </a:t>
            </a:r>
            <a:r>
              <a:rPr lang="pt-PT" sz="900" dirty="0">
                <a:latin typeface="Arial" charset="0"/>
                <a:ea typeface="Arial" charset="0"/>
                <a:cs typeface="Arial" charset="0"/>
              </a:rPr>
              <a:t>– Ano Letivo 2020/2022 </a:t>
            </a:r>
            <a:endParaRPr lang="pt-PT" sz="900" b="1" dirty="0">
              <a:latin typeface="Arial" charset="0"/>
              <a:ea typeface="Arial" charset="0"/>
              <a:cs typeface="Arial" charset="0"/>
            </a:endParaRPr>
          </a:p>
        </p:txBody>
      </p:sp>
      <p:pic>
        <p:nvPicPr>
          <p:cNvPr id="21" name="Imagem 20">
            <a:extLst>
              <a:ext uri="{FF2B5EF4-FFF2-40B4-BE49-F238E27FC236}">
                <a16:creationId xmlns:a16="http://schemas.microsoft.com/office/drawing/2014/main" id="{3E33BC33-E477-4247-B106-480F5560B06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8125" y="6488336"/>
            <a:ext cx="545959" cy="199802"/>
          </a:xfrm>
          <a:prstGeom prst="rect">
            <a:avLst/>
          </a:prstGeom>
        </p:spPr>
      </p:pic>
      <p:sp>
        <p:nvSpPr>
          <p:cNvPr id="22" name="CaixaDeTexto 21">
            <a:extLst>
              <a:ext uri="{FF2B5EF4-FFF2-40B4-BE49-F238E27FC236}">
                <a16:creationId xmlns:a16="http://schemas.microsoft.com/office/drawing/2014/main" id="{8E8AE569-C7F6-4CD1-97CE-5E46B36F9B26}"/>
              </a:ext>
            </a:extLst>
          </p:cNvPr>
          <p:cNvSpPr txBox="1"/>
          <p:nvPr/>
        </p:nvSpPr>
        <p:spPr>
          <a:xfrm>
            <a:off x="1309552" y="6588392"/>
            <a:ext cx="7680234" cy="253916"/>
          </a:xfrm>
          <a:prstGeom prst="rect">
            <a:avLst/>
          </a:prstGeom>
          <a:noFill/>
        </p:spPr>
        <p:txBody>
          <a:bodyPr wrap="square">
            <a:spAutoFit/>
          </a:bodyPr>
          <a:lstStyle/>
          <a:p>
            <a:r>
              <a:rPr lang="pt-PT" sz="1050" dirty="0">
                <a:latin typeface="Arial" charset="0"/>
                <a:ea typeface="Arial" charset="0"/>
                <a:cs typeface="Arial" charset="0"/>
              </a:rPr>
              <a:t>Trabalho Prático TP1~ desenvolver as capacidades dos estudantes na escrita de algoritmos de pesquisa de soluções</a:t>
            </a:r>
            <a:endParaRPr lang="pt-PT" sz="1050" dirty="0"/>
          </a:p>
        </p:txBody>
      </p:sp>
      <p:pic>
        <p:nvPicPr>
          <p:cNvPr id="1026" name="Picture 2" descr="Tintas Rules">
            <a:extLst>
              <a:ext uri="{FF2B5EF4-FFF2-40B4-BE49-F238E27FC236}">
                <a16:creationId xmlns:a16="http://schemas.microsoft.com/office/drawing/2014/main" id="{41F8584E-B2F1-414E-1D72-C93190A3A0EE}"/>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797300" y="3391423"/>
            <a:ext cx="3053355" cy="3018419"/>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m 3">
            <a:extLst>
              <a:ext uri="{FF2B5EF4-FFF2-40B4-BE49-F238E27FC236}">
                <a16:creationId xmlns:a16="http://schemas.microsoft.com/office/drawing/2014/main" id="{20192CC8-4D55-A9E3-8D5F-A3C88AE44C11}"/>
              </a:ext>
            </a:extLst>
          </p:cNvPr>
          <p:cNvPicPr>
            <a:picLocks noChangeAspect="1"/>
          </p:cNvPicPr>
          <p:nvPr/>
        </p:nvPicPr>
        <p:blipFill>
          <a:blip r:embed="rId8"/>
          <a:stretch>
            <a:fillRect/>
          </a:stretch>
        </p:blipFill>
        <p:spPr>
          <a:xfrm>
            <a:off x="6206150" y="1133202"/>
            <a:ext cx="2603224" cy="2569239"/>
          </a:xfrm>
          <a:prstGeom prst="rect">
            <a:avLst/>
          </a:prstGeom>
        </p:spPr>
      </p:pic>
      <p:sp>
        <p:nvSpPr>
          <p:cNvPr id="5" name="CaixaDeTexto 4">
            <a:extLst>
              <a:ext uri="{FF2B5EF4-FFF2-40B4-BE49-F238E27FC236}">
                <a16:creationId xmlns:a16="http://schemas.microsoft.com/office/drawing/2014/main" id="{9F44BFAF-8DB0-B54F-1807-9BB1641F28A6}"/>
              </a:ext>
            </a:extLst>
          </p:cNvPr>
          <p:cNvSpPr txBox="1"/>
          <p:nvPr/>
        </p:nvSpPr>
        <p:spPr>
          <a:xfrm>
            <a:off x="438366" y="3560628"/>
            <a:ext cx="3676434" cy="646331"/>
          </a:xfrm>
          <a:prstGeom prst="rect">
            <a:avLst/>
          </a:prstGeom>
          <a:noFill/>
        </p:spPr>
        <p:txBody>
          <a:bodyPr wrap="square" rtlCol="0">
            <a:spAutoFit/>
          </a:bodyPr>
          <a:lstStyle/>
          <a:p>
            <a:r>
              <a:rPr lang="pt-PT" sz="1200" dirty="0">
                <a:latin typeface="Arial" panose="020B0604020202020204" pitchFamily="34" charset="0"/>
                <a:cs typeface="Arial" panose="020B0604020202020204" pitchFamily="34" charset="0"/>
              </a:rPr>
              <a:t>	Se o peão não conseguir alcançar um espaço ocupado, ele deve saltar para um espaço ocupado.</a:t>
            </a:r>
          </a:p>
        </p:txBody>
      </p:sp>
    </p:spTree>
    <p:extLst>
      <p:ext uri="{BB962C8B-B14F-4D97-AF65-F5344CB8AC3E}">
        <p14:creationId xmlns:p14="http://schemas.microsoft.com/office/powerpoint/2010/main" val="35547208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9" name="Text Box 13"/>
          <p:cNvSpPr txBox="1">
            <a:spLocks noChangeArrowheads="1"/>
          </p:cNvSpPr>
          <p:nvPr/>
        </p:nvSpPr>
        <p:spPr bwMode="auto">
          <a:xfrm>
            <a:off x="306388" y="557213"/>
            <a:ext cx="6981825" cy="400110"/>
          </a:xfrm>
          <a:prstGeom prst="rect">
            <a:avLst/>
          </a:prstGeom>
          <a:noFill/>
          <a:ln w="9525">
            <a:noFill/>
            <a:miter lim="800000"/>
            <a:headEnd/>
            <a:tailEnd/>
          </a:ln>
          <a:effectLst/>
        </p:spPr>
        <p:txBody>
          <a:bodyPr>
            <a:spAutoFit/>
          </a:bodyPr>
          <a:lstStyle/>
          <a:p>
            <a:pPr>
              <a:spcBef>
                <a:spcPct val="50000"/>
              </a:spcBef>
              <a:defRPr/>
            </a:pPr>
            <a:r>
              <a:rPr lang="pt-PT" sz="2000" b="1" dirty="0">
                <a:solidFill>
                  <a:srgbClr val="C00000"/>
                </a:solidFill>
                <a:effectLst>
                  <a:outerShdw blurRad="38100" dist="38100" dir="2700000" algn="tl">
                    <a:srgbClr val="C0C0C0"/>
                  </a:outerShdw>
                </a:effectLst>
                <a:latin typeface="Arial"/>
                <a:cs typeface="Arial"/>
              </a:rPr>
              <a:t>■</a:t>
            </a:r>
            <a:r>
              <a:rPr lang="pt-PT" sz="2000" b="1" dirty="0">
                <a:effectLst>
                  <a:outerShdw blurRad="38100" dist="38100" dir="2700000" algn="tl">
                    <a:srgbClr val="C0C0C0"/>
                  </a:outerShdw>
                </a:effectLst>
                <a:latin typeface="Arial"/>
                <a:cs typeface="Arial"/>
              </a:rPr>
              <a:t> 2. Arquitetura da solução	</a:t>
            </a:r>
            <a:endParaRPr lang="pt-PT" sz="2000" b="1" dirty="0">
              <a:effectLst>
                <a:outerShdw blurRad="38100" dist="38100" dir="2700000" algn="tl">
                  <a:srgbClr val="C0C0C0"/>
                </a:outerShdw>
              </a:effectLst>
              <a:latin typeface="Arial" charset="0"/>
            </a:endParaRPr>
          </a:p>
        </p:txBody>
      </p:sp>
      <p:sp>
        <p:nvSpPr>
          <p:cNvPr id="10247" name="Line 15"/>
          <p:cNvSpPr>
            <a:spLocks noChangeShapeType="1"/>
          </p:cNvSpPr>
          <p:nvPr/>
        </p:nvSpPr>
        <p:spPr bwMode="auto">
          <a:xfrm>
            <a:off x="250825" y="0"/>
            <a:ext cx="0" cy="765175"/>
          </a:xfrm>
          <a:prstGeom prst="line">
            <a:avLst/>
          </a:prstGeom>
          <a:noFill/>
          <a:ln w="25400">
            <a:solidFill>
              <a:schemeClr val="tx1"/>
            </a:solidFill>
            <a:round/>
            <a:headEnd/>
            <a:tailEnd/>
          </a:ln>
        </p:spPr>
        <p:txBody>
          <a:bodyPr/>
          <a:lstStyle/>
          <a:p>
            <a:endParaRPr lang="pt-PT"/>
          </a:p>
        </p:txBody>
      </p:sp>
      <p:sp>
        <p:nvSpPr>
          <p:cNvPr id="9237" name="Text Box 21"/>
          <p:cNvSpPr txBox="1">
            <a:spLocks noChangeArrowheads="1"/>
          </p:cNvSpPr>
          <p:nvPr/>
        </p:nvSpPr>
        <p:spPr bwMode="auto">
          <a:xfrm>
            <a:off x="260350" y="44450"/>
            <a:ext cx="6981825" cy="304800"/>
          </a:xfrm>
          <a:prstGeom prst="rect">
            <a:avLst/>
          </a:prstGeom>
          <a:noFill/>
          <a:ln w="9525">
            <a:noFill/>
            <a:miter lim="800000"/>
            <a:headEnd/>
            <a:tailEnd/>
          </a:ln>
          <a:effectLst/>
        </p:spPr>
        <p:txBody>
          <a:bodyPr>
            <a:spAutoFit/>
          </a:bodyPr>
          <a:lstStyle/>
          <a:p>
            <a:pPr>
              <a:spcBef>
                <a:spcPct val="50000"/>
              </a:spcBef>
              <a:defRPr/>
            </a:pPr>
            <a:endParaRPr lang="pt-PT" sz="1400" b="1" dirty="0">
              <a:solidFill>
                <a:srgbClr val="FF3300"/>
              </a:solidFill>
              <a:effectLst>
                <a:outerShdw blurRad="38100" dist="38100" dir="2700000" algn="tl">
                  <a:srgbClr val="C0C0C0"/>
                </a:outerShdw>
              </a:effectLst>
              <a:latin typeface="Arial" charset="0"/>
            </a:endParaRPr>
          </a:p>
        </p:txBody>
      </p:sp>
      <p:pic>
        <p:nvPicPr>
          <p:cNvPr id="7" name="Imagem 6">
            <a:extLst>
              <a:ext uri="{FF2B5EF4-FFF2-40B4-BE49-F238E27FC236}">
                <a16:creationId xmlns:a16="http://schemas.microsoft.com/office/drawing/2014/main" id="{54D42837-E70D-4C64-A8A7-E7F751502B92}"/>
              </a:ext>
            </a:extLst>
          </p:cNvPr>
          <p:cNvPicPr>
            <a:picLocks noChangeAspect="1"/>
          </p:cNvPicPr>
          <p:nvPr/>
        </p:nvPicPr>
        <p:blipFill>
          <a:blip r:embed="rId3"/>
          <a:stretch>
            <a:fillRect/>
          </a:stretch>
        </p:blipFill>
        <p:spPr>
          <a:xfrm>
            <a:off x="101225" y="904241"/>
            <a:ext cx="9014192" cy="266482"/>
          </a:xfrm>
          <a:prstGeom prst="rect">
            <a:avLst/>
          </a:prstGeom>
        </p:spPr>
      </p:pic>
      <p:sp>
        <p:nvSpPr>
          <p:cNvPr id="18" name="Rectângulo 19">
            <a:extLst>
              <a:ext uri="{FF2B5EF4-FFF2-40B4-BE49-F238E27FC236}">
                <a16:creationId xmlns:a16="http://schemas.microsoft.com/office/drawing/2014/main" id="{CC873ECC-2D88-4A22-91F1-E738DF9BE5E9}"/>
              </a:ext>
            </a:extLst>
          </p:cNvPr>
          <p:cNvSpPr/>
          <p:nvPr/>
        </p:nvSpPr>
        <p:spPr>
          <a:xfrm>
            <a:off x="5535613" y="610184"/>
            <a:ext cx="3505200" cy="261610"/>
          </a:xfrm>
          <a:prstGeom prst="rect">
            <a:avLst/>
          </a:prstGeom>
        </p:spPr>
        <p:txBody>
          <a:bodyPr wrap="square">
            <a:spAutoFit/>
          </a:bodyPr>
          <a:lstStyle/>
          <a:p>
            <a:pPr algn="r"/>
            <a:r>
              <a:rPr lang="pt-PT" sz="1100" b="1" cap="all" dirty="0">
                <a:highlight>
                  <a:srgbClr val="FFFF00"/>
                </a:highlight>
              </a:rPr>
              <a:t>ENGENHARIA INFORMÁTICA</a:t>
            </a:r>
            <a:endParaRPr lang="pt-PT" sz="1100" dirty="0">
              <a:highlight>
                <a:srgbClr val="FFFF00"/>
              </a:highlight>
            </a:endParaRPr>
          </a:p>
        </p:txBody>
      </p:sp>
      <p:pic>
        <p:nvPicPr>
          <p:cNvPr id="20" name="Imagem 19">
            <a:extLst>
              <a:ext uri="{FF2B5EF4-FFF2-40B4-BE49-F238E27FC236}">
                <a16:creationId xmlns:a16="http://schemas.microsoft.com/office/drawing/2014/main" id="{698D1AFC-0FD6-4DFA-A381-805A758D4B1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04047" y="81007"/>
            <a:ext cx="2689589" cy="668346"/>
          </a:xfrm>
          <a:prstGeom prst="rect">
            <a:avLst/>
          </a:prstGeom>
        </p:spPr>
      </p:pic>
      <p:sp>
        <p:nvSpPr>
          <p:cNvPr id="15" name="Text Box 10">
            <a:extLst>
              <a:ext uri="{FF2B5EF4-FFF2-40B4-BE49-F238E27FC236}">
                <a16:creationId xmlns:a16="http://schemas.microsoft.com/office/drawing/2014/main" id="{2AE8AC60-74C9-4824-90A3-A23A5C2A3A39}"/>
              </a:ext>
            </a:extLst>
          </p:cNvPr>
          <p:cNvSpPr txBox="1">
            <a:spLocks noChangeArrowheads="1"/>
          </p:cNvSpPr>
          <p:nvPr/>
        </p:nvSpPr>
        <p:spPr bwMode="auto">
          <a:xfrm>
            <a:off x="8288338" y="6296025"/>
            <a:ext cx="827087" cy="366713"/>
          </a:xfrm>
          <a:prstGeom prst="rect">
            <a:avLst/>
          </a:prstGeom>
          <a:noFill/>
          <a:ln w="9525">
            <a:noFill/>
            <a:miter lim="800000"/>
            <a:headEnd/>
            <a:tailEnd/>
          </a:ln>
        </p:spPr>
        <p:txBody>
          <a:bodyPr>
            <a:spAutoFit/>
          </a:bodyPr>
          <a:lstStyle/>
          <a:p>
            <a:pPr>
              <a:spcBef>
                <a:spcPct val="50000"/>
              </a:spcBef>
            </a:pPr>
            <a:endParaRPr lang="pt-PT"/>
          </a:p>
        </p:txBody>
      </p:sp>
      <p:sp>
        <p:nvSpPr>
          <p:cNvPr id="16" name="Rectangle 11">
            <a:extLst>
              <a:ext uri="{FF2B5EF4-FFF2-40B4-BE49-F238E27FC236}">
                <a16:creationId xmlns:a16="http://schemas.microsoft.com/office/drawing/2014/main" id="{07A20E72-4407-4F3E-98C6-99518A20CF4B}"/>
              </a:ext>
            </a:extLst>
          </p:cNvPr>
          <p:cNvSpPr>
            <a:spLocks noChangeArrowheads="1"/>
          </p:cNvSpPr>
          <p:nvPr/>
        </p:nvSpPr>
        <p:spPr bwMode="auto">
          <a:xfrm>
            <a:off x="8327571" y="6496091"/>
            <a:ext cx="936625" cy="260350"/>
          </a:xfrm>
          <a:prstGeom prst="rect">
            <a:avLst/>
          </a:prstGeom>
          <a:noFill/>
          <a:ln w="9525">
            <a:noFill/>
            <a:miter lim="800000"/>
            <a:headEnd/>
            <a:tailEnd/>
          </a:ln>
        </p:spPr>
        <p:txBody>
          <a:bodyPr anchor="ctr"/>
          <a:lstStyle/>
          <a:p>
            <a:pPr algn="ctr"/>
            <a:r>
              <a:rPr lang="pt-PT" sz="1000" dirty="0"/>
              <a:t>- </a:t>
            </a:r>
            <a:fld id="{1234D2FF-8FB9-47A1-B8C9-42A5F500BA2F}" type="slidenum">
              <a:rPr lang="pt-PT" sz="1000"/>
              <a:pPr algn="ctr"/>
              <a:t>11</a:t>
            </a:fld>
            <a:r>
              <a:rPr lang="pt-PT" sz="1000" dirty="0"/>
              <a:t> -</a:t>
            </a:r>
          </a:p>
        </p:txBody>
      </p:sp>
      <p:pic>
        <p:nvPicPr>
          <p:cNvPr id="17" name="Imagem 16">
            <a:extLst>
              <a:ext uri="{FF2B5EF4-FFF2-40B4-BE49-F238E27FC236}">
                <a16:creationId xmlns:a16="http://schemas.microsoft.com/office/drawing/2014/main" id="{AED8EEE7-4A6C-417E-A3EF-6BF0EA2102A5}"/>
              </a:ext>
            </a:extLst>
          </p:cNvPr>
          <p:cNvPicPr>
            <a:picLocks noChangeAspect="1"/>
          </p:cNvPicPr>
          <p:nvPr/>
        </p:nvPicPr>
        <p:blipFill>
          <a:blip r:embed="rId5"/>
          <a:stretch>
            <a:fillRect/>
          </a:stretch>
        </p:blipFill>
        <p:spPr>
          <a:xfrm>
            <a:off x="0" y="6320212"/>
            <a:ext cx="9144000" cy="253252"/>
          </a:xfrm>
          <a:prstGeom prst="rect">
            <a:avLst/>
          </a:prstGeom>
        </p:spPr>
      </p:pic>
      <p:sp>
        <p:nvSpPr>
          <p:cNvPr id="19" name="Subtítulo 2">
            <a:extLst>
              <a:ext uri="{FF2B5EF4-FFF2-40B4-BE49-F238E27FC236}">
                <a16:creationId xmlns:a16="http://schemas.microsoft.com/office/drawing/2014/main" id="{18C9A691-8CD2-4B06-B51B-700E27ED2FF7}"/>
              </a:ext>
            </a:extLst>
          </p:cNvPr>
          <p:cNvSpPr txBox="1">
            <a:spLocks/>
          </p:cNvSpPr>
          <p:nvPr/>
        </p:nvSpPr>
        <p:spPr>
          <a:xfrm>
            <a:off x="836017" y="6524516"/>
            <a:ext cx="7698382" cy="162409"/>
          </a:xfrm>
          <a:prstGeom prst="rect">
            <a:avLst/>
          </a:prstGeom>
        </p:spPr>
        <p:txBody>
          <a:bodyPr vert="horz" lIns="68580" tIns="34290" rIns="68580" bIns="3429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pt-PT" sz="900" dirty="0">
                <a:latin typeface="Arial" charset="0"/>
                <a:ea typeface="Arial" charset="0"/>
                <a:cs typeface="Arial" charset="0"/>
              </a:rPr>
              <a:t>@2022, 24522 – Inês Esteves – 26300 – Ana Rita Guimarães </a:t>
            </a:r>
            <a:r>
              <a:rPr lang="pt-PT" sz="900" b="1" dirty="0">
                <a:solidFill>
                  <a:srgbClr val="C00000"/>
                </a:solidFill>
                <a:latin typeface="Arial" charset="0"/>
                <a:ea typeface="Arial" charset="0"/>
                <a:cs typeface="Arial" charset="0"/>
              </a:rPr>
              <a:t>Unidade Curricular: INTELIGÊNCIA ARTIFICIAL </a:t>
            </a:r>
            <a:r>
              <a:rPr lang="pt-PT" sz="900" dirty="0">
                <a:latin typeface="Arial" charset="0"/>
                <a:ea typeface="Arial" charset="0"/>
                <a:cs typeface="Arial" charset="0"/>
              </a:rPr>
              <a:t>– Ano Letivo 2020/2022 </a:t>
            </a:r>
            <a:endParaRPr lang="pt-PT" sz="900" b="1" dirty="0">
              <a:latin typeface="Arial" charset="0"/>
              <a:ea typeface="Arial" charset="0"/>
              <a:cs typeface="Arial" charset="0"/>
            </a:endParaRPr>
          </a:p>
        </p:txBody>
      </p:sp>
      <p:pic>
        <p:nvPicPr>
          <p:cNvPr id="21" name="Imagem 20">
            <a:extLst>
              <a:ext uri="{FF2B5EF4-FFF2-40B4-BE49-F238E27FC236}">
                <a16:creationId xmlns:a16="http://schemas.microsoft.com/office/drawing/2014/main" id="{3E33BC33-E477-4247-B106-480F5560B06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8125" y="6488336"/>
            <a:ext cx="545959" cy="199802"/>
          </a:xfrm>
          <a:prstGeom prst="rect">
            <a:avLst/>
          </a:prstGeom>
        </p:spPr>
      </p:pic>
      <p:sp>
        <p:nvSpPr>
          <p:cNvPr id="22" name="CaixaDeTexto 21">
            <a:extLst>
              <a:ext uri="{FF2B5EF4-FFF2-40B4-BE49-F238E27FC236}">
                <a16:creationId xmlns:a16="http://schemas.microsoft.com/office/drawing/2014/main" id="{8E8AE569-C7F6-4CD1-97CE-5E46B36F9B26}"/>
              </a:ext>
            </a:extLst>
          </p:cNvPr>
          <p:cNvSpPr txBox="1"/>
          <p:nvPr/>
        </p:nvSpPr>
        <p:spPr>
          <a:xfrm>
            <a:off x="1309552" y="6588392"/>
            <a:ext cx="7680234" cy="253916"/>
          </a:xfrm>
          <a:prstGeom prst="rect">
            <a:avLst/>
          </a:prstGeom>
          <a:noFill/>
        </p:spPr>
        <p:txBody>
          <a:bodyPr wrap="square">
            <a:spAutoFit/>
          </a:bodyPr>
          <a:lstStyle/>
          <a:p>
            <a:r>
              <a:rPr lang="pt-PT" sz="1050" dirty="0">
                <a:latin typeface="Arial" charset="0"/>
                <a:ea typeface="Arial" charset="0"/>
                <a:cs typeface="Arial" charset="0"/>
              </a:rPr>
              <a:t>Trabalho Prático TP1~ desenvolver as capacidades dos estudantes na escrita de algoritmos de pesquisa de soluções</a:t>
            </a:r>
            <a:endParaRPr lang="pt-PT" sz="1050" dirty="0"/>
          </a:p>
        </p:txBody>
      </p:sp>
      <p:pic>
        <p:nvPicPr>
          <p:cNvPr id="3" name="Imagem 2">
            <a:extLst>
              <a:ext uri="{FF2B5EF4-FFF2-40B4-BE49-F238E27FC236}">
                <a16:creationId xmlns:a16="http://schemas.microsoft.com/office/drawing/2014/main" id="{8377564C-4405-AAD5-8C92-8412827D5D4F}"/>
              </a:ext>
            </a:extLst>
          </p:cNvPr>
          <p:cNvPicPr>
            <a:picLocks noChangeAspect="1"/>
          </p:cNvPicPr>
          <p:nvPr/>
        </p:nvPicPr>
        <p:blipFill>
          <a:blip r:embed="rId7"/>
          <a:stretch>
            <a:fillRect/>
          </a:stretch>
        </p:blipFill>
        <p:spPr>
          <a:xfrm>
            <a:off x="6629633" y="1205219"/>
            <a:ext cx="2156725" cy="4976132"/>
          </a:xfrm>
          <a:prstGeom prst="rect">
            <a:avLst/>
          </a:prstGeom>
        </p:spPr>
      </p:pic>
      <p:sp>
        <p:nvSpPr>
          <p:cNvPr id="6" name="CaixaDeTexto 5">
            <a:extLst>
              <a:ext uri="{FF2B5EF4-FFF2-40B4-BE49-F238E27FC236}">
                <a16:creationId xmlns:a16="http://schemas.microsoft.com/office/drawing/2014/main" id="{A61D9402-BE83-BC14-D63D-47B0A5728CD3}"/>
              </a:ext>
            </a:extLst>
          </p:cNvPr>
          <p:cNvSpPr txBox="1"/>
          <p:nvPr/>
        </p:nvSpPr>
        <p:spPr>
          <a:xfrm>
            <a:off x="357642" y="1524000"/>
            <a:ext cx="5893127" cy="3570208"/>
          </a:xfrm>
          <a:prstGeom prst="rect">
            <a:avLst/>
          </a:prstGeom>
          <a:noFill/>
        </p:spPr>
        <p:txBody>
          <a:bodyPr wrap="square" rtlCol="0">
            <a:spAutoFit/>
          </a:bodyPr>
          <a:lstStyle/>
          <a:p>
            <a:r>
              <a:rPr lang="pt-PT" sz="1600" dirty="0"/>
              <a:t>	Para a criação do jogo Tintas foi utilizada a estrutura do </a:t>
            </a:r>
          </a:p>
          <a:p>
            <a:pPr>
              <a:lnSpc>
                <a:spcPct val="200000"/>
              </a:lnSpc>
            </a:pPr>
            <a:r>
              <a:rPr lang="pt-PT" sz="1600" dirty="0"/>
              <a:t>exemplo dado pelos professores do jogo </a:t>
            </a:r>
            <a:r>
              <a:rPr lang="pt-PT" sz="1600" dirty="0" err="1"/>
              <a:t>Connect</a:t>
            </a:r>
            <a:r>
              <a:rPr lang="pt-PT" sz="1600" dirty="0"/>
              <a:t> 4. É constituída por uma diretoria com o nome do jogo e dentro deste várias classes. As classes principais são o </a:t>
            </a:r>
            <a:r>
              <a:rPr lang="pt-PT" sz="1600" b="1" dirty="0"/>
              <a:t>main.py</a:t>
            </a:r>
            <a:r>
              <a:rPr lang="pt-PT" sz="1600" dirty="0"/>
              <a:t>, </a:t>
            </a:r>
            <a:r>
              <a:rPr lang="pt-PT" sz="1600" b="1" dirty="0"/>
              <a:t>state.py</a:t>
            </a:r>
            <a:r>
              <a:rPr lang="pt-PT" sz="1600" dirty="0"/>
              <a:t>, </a:t>
            </a:r>
            <a:r>
              <a:rPr lang="pt-PT" sz="1600" b="1" dirty="0"/>
              <a:t>action.py</a:t>
            </a:r>
            <a:r>
              <a:rPr lang="pt-PT" sz="1600" dirty="0"/>
              <a:t>, </a:t>
            </a:r>
            <a:r>
              <a:rPr lang="pt-PT" sz="1600" b="1" dirty="0"/>
              <a:t>player.py, </a:t>
            </a:r>
            <a:r>
              <a:rPr lang="pt-PT" sz="1600" dirty="0"/>
              <a:t> </a:t>
            </a:r>
            <a:r>
              <a:rPr lang="pt-PT" sz="1600" b="1" dirty="0"/>
              <a:t>simulador.py </a:t>
            </a:r>
            <a:r>
              <a:rPr lang="pt-PT" sz="1600" dirty="0"/>
              <a:t>e dentro da diretoria </a:t>
            </a:r>
            <a:r>
              <a:rPr lang="pt-PT" sz="1600" b="1" dirty="0" err="1"/>
              <a:t>players</a:t>
            </a:r>
            <a:r>
              <a:rPr lang="pt-PT" sz="1600" dirty="0"/>
              <a:t> existem já implementada o código para os vários tipos de jogadores a poder ser selecionado: </a:t>
            </a:r>
            <a:r>
              <a:rPr lang="pt-PT" sz="1600" b="1" dirty="0" err="1"/>
              <a:t>greedy</a:t>
            </a:r>
            <a:r>
              <a:rPr lang="pt-PT" sz="1600" dirty="0"/>
              <a:t>, </a:t>
            </a:r>
            <a:r>
              <a:rPr lang="pt-PT" sz="1600" b="1" dirty="0" err="1"/>
              <a:t>human</a:t>
            </a:r>
            <a:r>
              <a:rPr lang="pt-PT" sz="1600" dirty="0"/>
              <a:t>, </a:t>
            </a:r>
            <a:r>
              <a:rPr lang="pt-PT" sz="1600" b="1" dirty="0" err="1"/>
              <a:t>minimax</a:t>
            </a:r>
            <a:r>
              <a:rPr lang="pt-PT" sz="1600" dirty="0"/>
              <a:t> e </a:t>
            </a:r>
            <a:r>
              <a:rPr lang="pt-PT" sz="1600" b="1" dirty="0" err="1"/>
              <a:t>random</a:t>
            </a:r>
            <a:r>
              <a:rPr lang="pt-PT" sz="1600" dirty="0"/>
              <a:t>.</a:t>
            </a:r>
          </a:p>
          <a:p>
            <a:endParaRPr lang="pt-PT" dirty="0"/>
          </a:p>
        </p:txBody>
      </p:sp>
    </p:spTree>
    <p:extLst>
      <p:ext uri="{BB962C8B-B14F-4D97-AF65-F5344CB8AC3E}">
        <p14:creationId xmlns:p14="http://schemas.microsoft.com/office/powerpoint/2010/main" val="11823843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9" name="Text Box 13"/>
          <p:cNvSpPr txBox="1">
            <a:spLocks noChangeArrowheads="1"/>
          </p:cNvSpPr>
          <p:nvPr/>
        </p:nvSpPr>
        <p:spPr bwMode="auto">
          <a:xfrm>
            <a:off x="325438" y="554951"/>
            <a:ext cx="6981825" cy="400110"/>
          </a:xfrm>
          <a:prstGeom prst="rect">
            <a:avLst/>
          </a:prstGeom>
          <a:noFill/>
          <a:ln w="9525">
            <a:noFill/>
            <a:miter lim="800000"/>
            <a:headEnd/>
            <a:tailEnd/>
          </a:ln>
          <a:effectLst/>
        </p:spPr>
        <p:txBody>
          <a:bodyPr>
            <a:spAutoFit/>
          </a:bodyPr>
          <a:lstStyle/>
          <a:p>
            <a:pPr>
              <a:spcBef>
                <a:spcPct val="50000"/>
              </a:spcBef>
              <a:defRPr/>
            </a:pPr>
            <a:r>
              <a:rPr lang="pt-PT" sz="2000" b="1" dirty="0">
                <a:solidFill>
                  <a:srgbClr val="C00000"/>
                </a:solidFill>
                <a:effectLst>
                  <a:outerShdw blurRad="38100" dist="38100" dir="2700000" algn="tl">
                    <a:srgbClr val="C0C0C0"/>
                  </a:outerShdw>
                </a:effectLst>
                <a:latin typeface="Arial"/>
                <a:cs typeface="Arial"/>
              </a:rPr>
              <a:t>■</a:t>
            </a:r>
            <a:r>
              <a:rPr lang="pt-PT" sz="2000" b="1" dirty="0">
                <a:effectLst>
                  <a:outerShdw blurRad="38100" dist="38100" dir="2700000" algn="tl">
                    <a:srgbClr val="C0C0C0"/>
                  </a:outerShdw>
                </a:effectLst>
                <a:latin typeface="Arial"/>
                <a:cs typeface="Arial"/>
              </a:rPr>
              <a:t> 2. Implementação	</a:t>
            </a:r>
            <a:endParaRPr lang="pt-PT" sz="2000" b="1" dirty="0">
              <a:effectLst>
                <a:outerShdw blurRad="38100" dist="38100" dir="2700000" algn="tl">
                  <a:srgbClr val="C0C0C0"/>
                </a:outerShdw>
              </a:effectLst>
              <a:latin typeface="Arial" charset="0"/>
            </a:endParaRPr>
          </a:p>
        </p:txBody>
      </p:sp>
      <p:sp>
        <p:nvSpPr>
          <p:cNvPr id="10247" name="Line 15"/>
          <p:cNvSpPr>
            <a:spLocks noChangeShapeType="1"/>
          </p:cNvSpPr>
          <p:nvPr/>
        </p:nvSpPr>
        <p:spPr bwMode="auto">
          <a:xfrm>
            <a:off x="250825" y="0"/>
            <a:ext cx="0" cy="765175"/>
          </a:xfrm>
          <a:prstGeom prst="line">
            <a:avLst/>
          </a:prstGeom>
          <a:noFill/>
          <a:ln w="25400">
            <a:solidFill>
              <a:schemeClr val="tx1"/>
            </a:solidFill>
            <a:round/>
            <a:headEnd/>
            <a:tailEnd/>
          </a:ln>
        </p:spPr>
        <p:txBody>
          <a:bodyPr/>
          <a:lstStyle/>
          <a:p>
            <a:endParaRPr lang="pt-PT"/>
          </a:p>
        </p:txBody>
      </p:sp>
      <p:sp>
        <p:nvSpPr>
          <p:cNvPr id="9237" name="Text Box 21"/>
          <p:cNvSpPr txBox="1">
            <a:spLocks noChangeArrowheads="1"/>
          </p:cNvSpPr>
          <p:nvPr/>
        </p:nvSpPr>
        <p:spPr bwMode="auto">
          <a:xfrm>
            <a:off x="260350" y="44450"/>
            <a:ext cx="6981825" cy="304800"/>
          </a:xfrm>
          <a:prstGeom prst="rect">
            <a:avLst/>
          </a:prstGeom>
          <a:noFill/>
          <a:ln w="9525">
            <a:noFill/>
            <a:miter lim="800000"/>
            <a:headEnd/>
            <a:tailEnd/>
          </a:ln>
          <a:effectLst/>
        </p:spPr>
        <p:txBody>
          <a:bodyPr>
            <a:spAutoFit/>
          </a:bodyPr>
          <a:lstStyle/>
          <a:p>
            <a:pPr>
              <a:spcBef>
                <a:spcPct val="50000"/>
              </a:spcBef>
              <a:defRPr/>
            </a:pPr>
            <a:endParaRPr lang="pt-PT" sz="1400" b="1" dirty="0">
              <a:solidFill>
                <a:srgbClr val="FF3300"/>
              </a:solidFill>
              <a:effectLst>
                <a:outerShdw blurRad="38100" dist="38100" dir="2700000" algn="tl">
                  <a:srgbClr val="C0C0C0"/>
                </a:outerShdw>
              </a:effectLst>
              <a:latin typeface="Arial" charset="0"/>
            </a:endParaRPr>
          </a:p>
        </p:txBody>
      </p:sp>
      <p:pic>
        <p:nvPicPr>
          <p:cNvPr id="7" name="Imagem 6">
            <a:extLst>
              <a:ext uri="{FF2B5EF4-FFF2-40B4-BE49-F238E27FC236}">
                <a16:creationId xmlns:a16="http://schemas.microsoft.com/office/drawing/2014/main" id="{54D42837-E70D-4C64-A8A7-E7F751502B92}"/>
              </a:ext>
            </a:extLst>
          </p:cNvPr>
          <p:cNvPicPr>
            <a:picLocks noChangeAspect="1"/>
          </p:cNvPicPr>
          <p:nvPr/>
        </p:nvPicPr>
        <p:blipFill>
          <a:blip r:embed="rId3"/>
          <a:stretch>
            <a:fillRect/>
          </a:stretch>
        </p:blipFill>
        <p:spPr>
          <a:xfrm>
            <a:off x="101225" y="904241"/>
            <a:ext cx="9014192" cy="266482"/>
          </a:xfrm>
          <a:prstGeom prst="rect">
            <a:avLst/>
          </a:prstGeom>
        </p:spPr>
      </p:pic>
      <p:sp>
        <p:nvSpPr>
          <p:cNvPr id="18" name="Rectângulo 19">
            <a:extLst>
              <a:ext uri="{FF2B5EF4-FFF2-40B4-BE49-F238E27FC236}">
                <a16:creationId xmlns:a16="http://schemas.microsoft.com/office/drawing/2014/main" id="{CC873ECC-2D88-4A22-91F1-E738DF9BE5E9}"/>
              </a:ext>
            </a:extLst>
          </p:cNvPr>
          <p:cNvSpPr/>
          <p:nvPr/>
        </p:nvSpPr>
        <p:spPr>
          <a:xfrm>
            <a:off x="5535613" y="610184"/>
            <a:ext cx="3505200" cy="261610"/>
          </a:xfrm>
          <a:prstGeom prst="rect">
            <a:avLst/>
          </a:prstGeom>
        </p:spPr>
        <p:txBody>
          <a:bodyPr wrap="square">
            <a:spAutoFit/>
          </a:bodyPr>
          <a:lstStyle/>
          <a:p>
            <a:pPr algn="r"/>
            <a:r>
              <a:rPr lang="pt-PT" sz="1100" b="1" cap="all" dirty="0">
                <a:highlight>
                  <a:srgbClr val="FFFF00"/>
                </a:highlight>
              </a:rPr>
              <a:t>ENGENHARIA INFORMÁTICA</a:t>
            </a:r>
            <a:endParaRPr lang="pt-PT" sz="1100" dirty="0">
              <a:highlight>
                <a:srgbClr val="FFFF00"/>
              </a:highlight>
            </a:endParaRPr>
          </a:p>
        </p:txBody>
      </p:sp>
      <p:pic>
        <p:nvPicPr>
          <p:cNvPr id="20" name="Imagem 19">
            <a:extLst>
              <a:ext uri="{FF2B5EF4-FFF2-40B4-BE49-F238E27FC236}">
                <a16:creationId xmlns:a16="http://schemas.microsoft.com/office/drawing/2014/main" id="{698D1AFC-0FD6-4DFA-A381-805A758D4B1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04047" y="81007"/>
            <a:ext cx="2689589" cy="668346"/>
          </a:xfrm>
          <a:prstGeom prst="rect">
            <a:avLst/>
          </a:prstGeom>
        </p:spPr>
      </p:pic>
      <p:sp>
        <p:nvSpPr>
          <p:cNvPr id="15" name="Text Box 10">
            <a:extLst>
              <a:ext uri="{FF2B5EF4-FFF2-40B4-BE49-F238E27FC236}">
                <a16:creationId xmlns:a16="http://schemas.microsoft.com/office/drawing/2014/main" id="{2AE8AC60-74C9-4824-90A3-A23A5C2A3A39}"/>
              </a:ext>
            </a:extLst>
          </p:cNvPr>
          <p:cNvSpPr txBox="1">
            <a:spLocks noChangeArrowheads="1"/>
          </p:cNvSpPr>
          <p:nvPr/>
        </p:nvSpPr>
        <p:spPr bwMode="auto">
          <a:xfrm>
            <a:off x="8288338" y="6296025"/>
            <a:ext cx="827087" cy="366713"/>
          </a:xfrm>
          <a:prstGeom prst="rect">
            <a:avLst/>
          </a:prstGeom>
          <a:noFill/>
          <a:ln w="9525">
            <a:noFill/>
            <a:miter lim="800000"/>
            <a:headEnd/>
            <a:tailEnd/>
          </a:ln>
        </p:spPr>
        <p:txBody>
          <a:bodyPr>
            <a:spAutoFit/>
          </a:bodyPr>
          <a:lstStyle/>
          <a:p>
            <a:pPr>
              <a:spcBef>
                <a:spcPct val="50000"/>
              </a:spcBef>
            </a:pPr>
            <a:endParaRPr lang="pt-PT"/>
          </a:p>
        </p:txBody>
      </p:sp>
      <p:sp>
        <p:nvSpPr>
          <p:cNvPr id="16" name="Rectangle 11">
            <a:extLst>
              <a:ext uri="{FF2B5EF4-FFF2-40B4-BE49-F238E27FC236}">
                <a16:creationId xmlns:a16="http://schemas.microsoft.com/office/drawing/2014/main" id="{07A20E72-4407-4F3E-98C6-99518A20CF4B}"/>
              </a:ext>
            </a:extLst>
          </p:cNvPr>
          <p:cNvSpPr>
            <a:spLocks noChangeArrowheads="1"/>
          </p:cNvSpPr>
          <p:nvPr/>
        </p:nvSpPr>
        <p:spPr bwMode="auto">
          <a:xfrm>
            <a:off x="8327571" y="6496091"/>
            <a:ext cx="936625" cy="260350"/>
          </a:xfrm>
          <a:prstGeom prst="rect">
            <a:avLst/>
          </a:prstGeom>
          <a:noFill/>
          <a:ln w="9525">
            <a:noFill/>
            <a:miter lim="800000"/>
            <a:headEnd/>
            <a:tailEnd/>
          </a:ln>
        </p:spPr>
        <p:txBody>
          <a:bodyPr anchor="ctr"/>
          <a:lstStyle/>
          <a:p>
            <a:pPr algn="ctr"/>
            <a:r>
              <a:rPr lang="pt-PT" sz="1000" dirty="0"/>
              <a:t>- </a:t>
            </a:r>
            <a:fld id="{1234D2FF-8FB9-47A1-B8C9-42A5F500BA2F}" type="slidenum">
              <a:rPr lang="pt-PT" sz="1000"/>
              <a:pPr algn="ctr"/>
              <a:t>12</a:t>
            </a:fld>
            <a:r>
              <a:rPr lang="pt-PT" sz="1000" dirty="0"/>
              <a:t> -</a:t>
            </a:r>
          </a:p>
        </p:txBody>
      </p:sp>
      <p:pic>
        <p:nvPicPr>
          <p:cNvPr id="17" name="Imagem 16">
            <a:extLst>
              <a:ext uri="{FF2B5EF4-FFF2-40B4-BE49-F238E27FC236}">
                <a16:creationId xmlns:a16="http://schemas.microsoft.com/office/drawing/2014/main" id="{AED8EEE7-4A6C-417E-A3EF-6BF0EA2102A5}"/>
              </a:ext>
            </a:extLst>
          </p:cNvPr>
          <p:cNvPicPr>
            <a:picLocks noChangeAspect="1"/>
          </p:cNvPicPr>
          <p:nvPr/>
        </p:nvPicPr>
        <p:blipFill>
          <a:blip r:embed="rId5"/>
          <a:stretch>
            <a:fillRect/>
          </a:stretch>
        </p:blipFill>
        <p:spPr>
          <a:xfrm>
            <a:off x="0" y="6320212"/>
            <a:ext cx="9144000" cy="253252"/>
          </a:xfrm>
          <a:prstGeom prst="rect">
            <a:avLst/>
          </a:prstGeom>
        </p:spPr>
      </p:pic>
      <p:sp>
        <p:nvSpPr>
          <p:cNvPr id="19" name="Subtítulo 2">
            <a:extLst>
              <a:ext uri="{FF2B5EF4-FFF2-40B4-BE49-F238E27FC236}">
                <a16:creationId xmlns:a16="http://schemas.microsoft.com/office/drawing/2014/main" id="{18C9A691-8CD2-4B06-B51B-700E27ED2FF7}"/>
              </a:ext>
            </a:extLst>
          </p:cNvPr>
          <p:cNvSpPr txBox="1">
            <a:spLocks/>
          </p:cNvSpPr>
          <p:nvPr/>
        </p:nvSpPr>
        <p:spPr>
          <a:xfrm>
            <a:off x="836017" y="6524516"/>
            <a:ext cx="7698382" cy="162409"/>
          </a:xfrm>
          <a:prstGeom prst="rect">
            <a:avLst/>
          </a:prstGeom>
        </p:spPr>
        <p:txBody>
          <a:bodyPr vert="horz" lIns="68580" tIns="34290" rIns="68580" bIns="3429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pt-PT" sz="900" dirty="0">
                <a:latin typeface="Arial" charset="0"/>
                <a:ea typeface="Arial" charset="0"/>
                <a:cs typeface="Arial" charset="0"/>
              </a:rPr>
              <a:t>@2022, 24522 – Inês Esteves – 26300 – Ana Rita Guimarães </a:t>
            </a:r>
            <a:r>
              <a:rPr lang="pt-PT" sz="900" b="1" dirty="0">
                <a:solidFill>
                  <a:srgbClr val="C00000"/>
                </a:solidFill>
                <a:latin typeface="Arial" charset="0"/>
                <a:ea typeface="Arial" charset="0"/>
                <a:cs typeface="Arial" charset="0"/>
              </a:rPr>
              <a:t>Unidade Curricular: INTELIGÊNCIA ARTIFICIAL </a:t>
            </a:r>
            <a:r>
              <a:rPr lang="pt-PT" sz="900" dirty="0">
                <a:latin typeface="Arial" charset="0"/>
                <a:ea typeface="Arial" charset="0"/>
                <a:cs typeface="Arial" charset="0"/>
              </a:rPr>
              <a:t>– Ano Letivo 2020/2022 </a:t>
            </a:r>
            <a:endParaRPr lang="pt-PT" sz="900" b="1" dirty="0">
              <a:latin typeface="Arial" charset="0"/>
              <a:ea typeface="Arial" charset="0"/>
              <a:cs typeface="Arial" charset="0"/>
            </a:endParaRPr>
          </a:p>
        </p:txBody>
      </p:sp>
      <p:pic>
        <p:nvPicPr>
          <p:cNvPr id="21" name="Imagem 20">
            <a:extLst>
              <a:ext uri="{FF2B5EF4-FFF2-40B4-BE49-F238E27FC236}">
                <a16:creationId xmlns:a16="http://schemas.microsoft.com/office/drawing/2014/main" id="{3E33BC33-E477-4247-B106-480F5560B06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8125" y="6488336"/>
            <a:ext cx="545959" cy="199802"/>
          </a:xfrm>
          <a:prstGeom prst="rect">
            <a:avLst/>
          </a:prstGeom>
        </p:spPr>
      </p:pic>
      <p:sp>
        <p:nvSpPr>
          <p:cNvPr id="22" name="CaixaDeTexto 21">
            <a:extLst>
              <a:ext uri="{FF2B5EF4-FFF2-40B4-BE49-F238E27FC236}">
                <a16:creationId xmlns:a16="http://schemas.microsoft.com/office/drawing/2014/main" id="{8E8AE569-C7F6-4CD1-97CE-5E46B36F9B26}"/>
              </a:ext>
            </a:extLst>
          </p:cNvPr>
          <p:cNvSpPr txBox="1"/>
          <p:nvPr/>
        </p:nvSpPr>
        <p:spPr>
          <a:xfrm>
            <a:off x="1309552" y="6588392"/>
            <a:ext cx="7680234" cy="253916"/>
          </a:xfrm>
          <a:prstGeom prst="rect">
            <a:avLst/>
          </a:prstGeom>
          <a:noFill/>
        </p:spPr>
        <p:txBody>
          <a:bodyPr wrap="square">
            <a:spAutoFit/>
          </a:bodyPr>
          <a:lstStyle/>
          <a:p>
            <a:r>
              <a:rPr lang="pt-PT" sz="1050" dirty="0">
                <a:latin typeface="Arial" charset="0"/>
                <a:ea typeface="Arial" charset="0"/>
                <a:cs typeface="Arial" charset="0"/>
              </a:rPr>
              <a:t>Trabalho Prático TP1~ desenvolver as capacidades dos estudantes na escrita de algoritmos de pesquisa de soluções</a:t>
            </a:r>
            <a:endParaRPr lang="pt-PT" sz="1050" dirty="0"/>
          </a:p>
        </p:txBody>
      </p:sp>
      <p:pic>
        <p:nvPicPr>
          <p:cNvPr id="3" name="Imagem 2">
            <a:extLst>
              <a:ext uri="{FF2B5EF4-FFF2-40B4-BE49-F238E27FC236}">
                <a16:creationId xmlns:a16="http://schemas.microsoft.com/office/drawing/2014/main" id="{82355C06-08AA-4E88-98A3-1663C3F23191}"/>
              </a:ext>
            </a:extLst>
          </p:cNvPr>
          <p:cNvPicPr>
            <a:picLocks noChangeAspect="1"/>
          </p:cNvPicPr>
          <p:nvPr/>
        </p:nvPicPr>
        <p:blipFill>
          <a:blip r:embed="rId7"/>
          <a:stretch>
            <a:fillRect/>
          </a:stretch>
        </p:blipFill>
        <p:spPr>
          <a:xfrm>
            <a:off x="279400" y="1185651"/>
            <a:ext cx="8564925" cy="5176122"/>
          </a:xfrm>
          <a:prstGeom prst="rect">
            <a:avLst/>
          </a:prstGeom>
        </p:spPr>
      </p:pic>
    </p:spTree>
    <p:extLst>
      <p:ext uri="{BB962C8B-B14F-4D97-AF65-F5344CB8AC3E}">
        <p14:creationId xmlns:p14="http://schemas.microsoft.com/office/powerpoint/2010/main" val="40367107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9" name="Text Box 13"/>
          <p:cNvSpPr txBox="1">
            <a:spLocks noChangeArrowheads="1"/>
          </p:cNvSpPr>
          <p:nvPr/>
        </p:nvSpPr>
        <p:spPr bwMode="auto">
          <a:xfrm>
            <a:off x="325438" y="554951"/>
            <a:ext cx="6981825" cy="400110"/>
          </a:xfrm>
          <a:prstGeom prst="rect">
            <a:avLst/>
          </a:prstGeom>
          <a:noFill/>
          <a:ln w="9525">
            <a:noFill/>
            <a:miter lim="800000"/>
            <a:headEnd/>
            <a:tailEnd/>
          </a:ln>
          <a:effectLst/>
        </p:spPr>
        <p:txBody>
          <a:bodyPr>
            <a:spAutoFit/>
          </a:bodyPr>
          <a:lstStyle/>
          <a:p>
            <a:pPr>
              <a:spcBef>
                <a:spcPct val="50000"/>
              </a:spcBef>
              <a:defRPr/>
            </a:pPr>
            <a:r>
              <a:rPr lang="pt-PT" sz="2000" b="1" dirty="0">
                <a:solidFill>
                  <a:srgbClr val="C00000"/>
                </a:solidFill>
                <a:effectLst>
                  <a:outerShdw blurRad="38100" dist="38100" dir="2700000" algn="tl">
                    <a:srgbClr val="C0C0C0"/>
                  </a:outerShdw>
                </a:effectLst>
                <a:latin typeface="Arial"/>
                <a:cs typeface="Arial"/>
              </a:rPr>
              <a:t>■</a:t>
            </a:r>
            <a:r>
              <a:rPr lang="pt-PT" sz="2000" b="1" dirty="0">
                <a:effectLst>
                  <a:outerShdw blurRad="38100" dist="38100" dir="2700000" algn="tl">
                    <a:srgbClr val="C0C0C0"/>
                  </a:outerShdw>
                </a:effectLst>
                <a:latin typeface="Arial"/>
                <a:cs typeface="Arial"/>
              </a:rPr>
              <a:t> 2. Implementação 	</a:t>
            </a:r>
            <a:endParaRPr lang="pt-PT" sz="2000" b="1" dirty="0">
              <a:effectLst>
                <a:outerShdw blurRad="38100" dist="38100" dir="2700000" algn="tl">
                  <a:srgbClr val="C0C0C0"/>
                </a:outerShdw>
              </a:effectLst>
              <a:latin typeface="Arial" charset="0"/>
            </a:endParaRPr>
          </a:p>
        </p:txBody>
      </p:sp>
      <p:sp>
        <p:nvSpPr>
          <p:cNvPr id="10247" name="Line 15"/>
          <p:cNvSpPr>
            <a:spLocks noChangeShapeType="1"/>
          </p:cNvSpPr>
          <p:nvPr/>
        </p:nvSpPr>
        <p:spPr bwMode="auto">
          <a:xfrm>
            <a:off x="250825" y="0"/>
            <a:ext cx="0" cy="765175"/>
          </a:xfrm>
          <a:prstGeom prst="line">
            <a:avLst/>
          </a:prstGeom>
          <a:noFill/>
          <a:ln w="25400">
            <a:solidFill>
              <a:schemeClr val="tx1"/>
            </a:solidFill>
            <a:round/>
            <a:headEnd/>
            <a:tailEnd/>
          </a:ln>
        </p:spPr>
        <p:txBody>
          <a:bodyPr/>
          <a:lstStyle/>
          <a:p>
            <a:endParaRPr lang="pt-PT"/>
          </a:p>
        </p:txBody>
      </p:sp>
      <p:sp>
        <p:nvSpPr>
          <p:cNvPr id="9237" name="Text Box 21"/>
          <p:cNvSpPr txBox="1">
            <a:spLocks noChangeArrowheads="1"/>
          </p:cNvSpPr>
          <p:nvPr/>
        </p:nvSpPr>
        <p:spPr bwMode="auto">
          <a:xfrm>
            <a:off x="260350" y="44450"/>
            <a:ext cx="6981825" cy="304800"/>
          </a:xfrm>
          <a:prstGeom prst="rect">
            <a:avLst/>
          </a:prstGeom>
          <a:noFill/>
          <a:ln w="9525">
            <a:noFill/>
            <a:miter lim="800000"/>
            <a:headEnd/>
            <a:tailEnd/>
          </a:ln>
          <a:effectLst/>
        </p:spPr>
        <p:txBody>
          <a:bodyPr>
            <a:spAutoFit/>
          </a:bodyPr>
          <a:lstStyle/>
          <a:p>
            <a:pPr>
              <a:spcBef>
                <a:spcPct val="50000"/>
              </a:spcBef>
              <a:defRPr/>
            </a:pPr>
            <a:endParaRPr lang="pt-PT" sz="1400" b="1" dirty="0">
              <a:solidFill>
                <a:srgbClr val="FF3300"/>
              </a:solidFill>
              <a:effectLst>
                <a:outerShdw blurRad="38100" dist="38100" dir="2700000" algn="tl">
                  <a:srgbClr val="C0C0C0"/>
                </a:outerShdw>
              </a:effectLst>
              <a:latin typeface="Arial" charset="0"/>
            </a:endParaRPr>
          </a:p>
        </p:txBody>
      </p:sp>
      <p:pic>
        <p:nvPicPr>
          <p:cNvPr id="7" name="Imagem 6">
            <a:extLst>
              <a:ext uri="{FF2B5EF4-FFF2-40B4-BE49-F238E27FC236}">
                <a16:creationId xmlns:a16="http://schemas.microsoft.com/office/drawing/2014/main" id="{54D42837-E70D-4C64-A8A7-E7F751502B92}"/>
              </a:ext>
            </a:extLst>
          </p:cNvPr>
          <p:cNvPicPr>
            <a:picLocks noChangeAspect="1"/>
          </p:cNvPicPr>
          <p:nvPr/>
        </p:nvPicPr>
        <p:blipFill>
          <a:blip r:embed="rId3"/>
          <a:stretch>
            <a:fillRect/>
          </a:stretch>
        </p:blipFill>
        <p:spPr>
          <a:xfrm>
            <a:off x="101225" y="904241"/>
            <a:ext cx="9014192" cy="266482"/>
          </a:xfrm>
          <a:prstGeom prst="rect">
            <a:avLst/>
          </a:prstGeom>
        </p:spPr>
      </p:pic>
      <p:sp>
        <p:nvSpPr>
          <p:cNvPr id="18" name="Rectângulo 19">
            <a:extLst>
              <a:ext uri="{FF2B5EF4-FFF2-40B4-BE49-F238E27FC236}">
                <a16:creationId xmlns:a16="http://schemas.microsoft.com/office/drawing/2014/main" id="{CC873ECC-2D88-4A22-91F1-E738DF9BE5E9}"/>
              </a:ext>
            </a:extLst>
          </p:cNvPr>
          <p:cNvSpPr/>
          <p:nvPr/>
        </p:nvSpPr>
        <p:spPr>
          <a:xfrm>
            <a:off x="5535613" y="610184"/>
            <a:ext cx="3505200" cy="261610"/>
          </a:xfrm>
          <a:prstGeom prst="rect">
            <a:avLst/>
          </a:prstGeom>
        </p:spPr>
        <p:txBody>
          <a:bodyPr wrap="square">
            <a:spAutoFit/>
          </a:bodyPr>
          <a:lstStyle/>
          <a:p>
            <a:pPr algn="r"/>
            <a:r>
              <a:rPr lang="pt-PT" sz="1100" b="1" cap="all" dirty="0">
                <a:highlight>
                  <a:srgbClr val="FFFF00"/>
                </a:highlight>
              </a:rPr>
              <a:t>ENGENHARIA INFORMÁTICA</a:t>
            </a:r>
            <a:endParaRPr lang="pt-PT" sz="1100" dirty="0">
              <a:highlight>
                <a:srgbClr val="FFFF00"/>
              </a:highlight>
            </a:endParaRPr>
          </a:p>
        </p:txBody>
      </p:sp>
      <p:pic>
        <p:nvPicPr>
          <p:cNvPr id="20" name="Imagem 19">
            <a:extLst>
              <a:ext uri="{FF2B5EF4-FFF2-40B4-BE49-F238E27FC236}">
                <a16:creationId xmlns:a16="http://schemas.microsoft.com/office/drawing/2014/main" id="{698D1AFC-0FD6-4DFA-A381-805A758D4B1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04047" y="81007"/>
            <a:ext cx="2689589" cy="668346"/>
          </a:xfrm>
          <a:prstGeom prst="rect">
            <a:avLst/>
          </a:prstGeom>
        </p:spPr>
      </p:pic>
      <p:sp>
        <p:nvSpPr>
          <p:cNvPr id="15" name="Text Box 10">
            <a:extLst>
              <a:ext uri="{FF2B5EF4-FFF2-40B4-BE49-F238E27FC236}">
                <a16:creationId xmlns:a16="http://schemas.microsoft.com/office/drawing/2014/main" id="{2AE8AC60-74C9-4824-90A3-A23A5C2A3A39}"/>
              </a:ext>
            </a:extLst>
          </p:cNvPr>
          <p:cNvSpPr txBox="1">
            <a:spLocks noChangeArrowheads="1"/>
          </p:cNvSpPr>
          <p:nvPr/>
        </p:nvSpPr>
        <p:spPr bwMode="auto">
          <a:xfrm>
            <a:off x="8288338" y="6296025"/>
            <a:ext cx="827087" cy="366713"/>
          </a:xfrm>
          <a:prstGeom prst="rect">
            <a:avLst/>
          </a:prstGeom>
          <a:noFill/>
          <a:ln w="9525">
            <a:noFill/>
            <a:miter lim="800000"/>
            <a:headEnd/>
            <a:tailEnd/>
          </a:ln>
        </p:spPr>
        <p:txBody>
          <a:bodyPr>
            <a:spAutoFit/>
          </a:bodyPr>
          <a:lstStyle/>
          <a:p>
            <a:pPr>
              <a:spcBef>
                <a:spcPct val="50000"/>
              </a:spcBef>
            </a:pPr>
            <a:endParaRPr lang="pt-PT"/>
          </a:p>
        </p:txBody>
      </p:sp>
      <p:sp>
        <p:nvSpPr>
          <p:cNvPr id="16" name="Rectangle 11">
            <a:extLst>
              <a:ext uri="{FF2B5EF4-FFF2-40B4-BE49-F238E27FC236}">
                <a16:creationId xmlns:a16="http://schemas.microsoft.com/office/drawing/2014/main" id="{07A20E72-4407-4F3E-98C6-99518A20CF4B}"/>
              </a:ext>
            </a:extLst>
          </p:cNvPr>
          <p:cNvSpPr>
            <a:spLocks noChangeArrowheads="1"/>
          </p:cNvSpPr>
          <p:nvPr/>
        </p:nvSpPr>
        <p:spPr bwMode="auto">
          <a:xfrm>
            <a:off x="8327571" y="6496091"/>
            <a:ext cx="936625" cy="260350"/>
          </a:xfrm>
          <a:prstGeom prst="rect">
            <a:avLst/>
          </a:prstGeom>
          <a:noFill/>
          <a:ln w="9525">
            <a:noFill/>
            <a:miter lim="800000"/>
            <a:headEnd/>
            <a:tailEnd/>
          </a:ln>
        </p:spPr>
        <p:txBody>
          <a:bodyPr anchor="ctr"/>
          <a:lstStyle/>
          <a:p>
            <a:pPr algn="ctr"/>
            <a:r>
              <a:rPr lang="pt-PT" sz="1000" dirty="0"/>
              <a:t>- </a:t>
            </a:r>
            <a:fld id="{1234D2FF-8FB9-47A1-B8C9-42A5F500BA2F}" type="slidenum">
              <a:rPr lang="pt-PT" sz="1000"/>
              <a:pPr algn="ctr"/>
              <a:t>13</a:t>
            </a:fld>
            <a:r>
              <a:rPr lang="pt-PT" sz="1000" dirty="0"/>
              <a:t> -</a:t>
            </a:r>
          </a:p>
        </p:txBody>
      </p:sp>
      <p:pic>
        <p:nvPicPr>
          <p:cNvPr id="17" name="Imagem 16">
            <a:extLst>
              <a:ext uri="{FF2B5EF4-FFF2-40B4-BE49-F238E27FC236}">
                <a16:creationId xmlns:a16="http://schemas.microsoft.com/office/drawing/2014/main" id="{AED8EEE7-4A6C-417E-A3EF-6BF0EA2102A5}"/>
              </a:ext>
            </a:extLst>
          </p:cNvPr>
          <p:cNvPicPr>
            <a:picLocks noChangeAspect="1"/>
          </p:cNvPicPr>
          <p:nvPr/>
        </p:nvPicPr>
        <p:blipFill>
          <a:blip r:embed="rId5"/>
          <a:stretch>
            <a:fillRect/>
          </a:stretch>
        </p:blipFill>
        <p:spPr>
          <a:xfrm>
            <a:off x="0" y="6320212"/>
            <a:ext cx="9144000" cy="253252"/>
          </a:xfrm>
          <a:prstGeom prst="rect">
            <a:avLst/>
          </a:prstGeom>
        </p:spPr>
      </p:pic>
      <p:sp>
        <p:nvSpPr>
          <p:cNvPr id="19" name="Subtítulo 2">
            <a:extLst>
              <a:ext uri="{FF2B5EF4-FFF2-40B4-BE49-F238E27FC236}">
                <a16:creationId xmlns:a16="http://schemas.microsoft.com/office/drawing/2014/main" id="{18C9A691-8CD2-4B06-B51B-700E27ED2FF7}"/>
              </a:ext>
            </a:extLst>
          </p:cNvPr>
          <p:cNvSpPr txBox="1">
            <a:spLocks/>
          </p:cNvSpPr>
          <p:nvPr/>
        </p:nvSpPr>
        <p:spPr>
          <a:xfrm>
            <a:off x="836017" y="6524516"/>
            <a:ext cx="7698382" cy="162409"/>
          </a:xfrm>
          <a:prstGeom prst="rect">
            <a:avLst/>
          </a:prstGeom>
        </p:spPr>
        <p:txBody>
          <a:bodyPr vert="horz" lIns="68580" tIns="34290" rIns="68580" bIns="3429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pt-PT" sz="900" dirty="0">
                <a:latin typeface="Arial" charset="0"/>
                <a:ea typeface="Arial" charset="0"/>
                <a:cs typeface="Arial" charset="0"/>
              </a:rPr>
              <a:t>@2022, 24522 – Inês Esteves – 26300 – Ana Rita Guimarães </a:t>
            </a:r>
            <a:r>
              <a:rPr lang="pt-PT" sz="900" b="1" dirty="0">
                <a:solidFill>
                  <a:srgbClr val="C00000"/>
                </a:solidFill>
                <a:latin typeface="Arial" charset="0"/>
                <a:ea typeface="Arial" charset="0"/>
                <a:cs typeface="Arial" charset="0"/>
              </a:rPr>
              <a:t>Unidade Curricular: INTELIGÊNCIA ARTIFICIAL </a:t>
            </a:r>
            <a:r>
              <a:rPr lang="pt-PT" sz="900" dirty="0">
                <a:latin typeface="Arial" charset="0"/>
                <a:ea typeface="Arial" charset="0"/>
                <a:cs typeface="Arial" charset="0"/>
              </a:rPr>
              <a:t>– Ano Letivo 2020/2022 </a:t>
            </a:r>
            <a:endParaRPr lang="pt-PT" sz="900" b="1" dirty="0">
              <a:latin typeface="Arial" charset="0"/>
              <a:ea typeface="Arial" charset="0"/>
              <a:cs typeface="Arial" charset="0"/>
            </a:endParaRPr>
          </a:p>
        </p:txBody>
      </p:sp>
      <p:pic>
        <p:nvPicPr>
          <p:cNvPr id="21" name="Imagem 20">
            <a:extLst>
              <a:ext uri="{FF2B5EF4-FFF2-40B4-BE49-F238E27FC236}">
                <a16:creationId xmlns:a16="http://schemas.microsoft.com/office/drawing/2014/main" id="{3E33BC33-E477-4247-B106-480F5560B06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8125" y="6488336"/>
            <a:ext cx="545959" cy="199802"/>
          </a:xfrm>
          <a:prstGeom prst="rect">
            <a:avLst/>
          </a:prstGeom>
        </p:spPr>
      </p:pic>
      <p:sp>
        <p:nvSpPr>
          <p:cNvPr id="22" name="CaixaDeTexto 21">
            <a:extLst>
              <a:ext uri="{FF2B5EF4-FFF2-40B4-BE49-F238E27FC236}">
                <a16:creationId xmlns:a16="http://schemas.microsoft.com/office/drawing/2014/main" id="{8E8AE569-C7F6-4CD1-97CE-5E46B36F9B26}"/>
              </a:ext>
            </a:extLst>
          </p:cNvPr>
          <p:cNvSpPr txBox="1"/>
          <p:nvPr/>
        </p:nvSpPr>
        <p:spPr>
          <a:xfrm>
            <a:off x="1309552" y="6588392"/>
            <a:ext cx="7680234" cy="253916"/>
          </a:xfrm>
          <a:prstGeom prst="rect">
            <a:avLst/>
          </a:prstGeom>
          <a:noFill/>
        </p:spPr>
        <p:txBody>
          <a:bodyPr wrap="square">
            <a:spAutoFit/>
          </a:bodyPr>
          <a:lstStyle/>
          <a:p>
            <a:r>
              <a:rPr lang="pt-PT" sz="1050" dirty="0">
                <a:latin typeface="Arial" charset="0"/>
                <a:ea typeface="Arial" charset="0"/>
                <a:cs typeface="Arial" charset="0"/>
              </a:rPr>
              <a:t>Trabalho Prático TP1~ desenvolver as capacidades dos estudantes na escrita de algoritmos de pesquisa de soluções</a:t>
            </a:r>
            <a:endParaRPr lang="pt-PT" sz="1050" dirty="0"/>
          </a:p>
        </p:txBody>
      </p:sp>
      <p:pic>
        <p:nvPicPr>
          <p:cNvPr id="4" name="Imagem 3">
            <a:extLst>
              <a:ext uri="{FF2B5EF4-FFF2-40B4-BE49-F238E27FC236}">
                <a16:creationId xmlns:a16="http://schemas.microsoft.com/office/drawing/2014/main" id="{0E61460B-BCE6-45C7-9374-04012FF80017}"/>
              </a:ext>
            </a:extLst>
          </p:cNvPr>
          <p:cNvPicPr>
            <a:picLocks noChangeAspect="1"/>
          </p:cNvPicPr>
          <p:nvPr/>
        </p:nvPicPr>
        <p:blipFill>
          <a:blip r:embed="rId7"/>
          <a:stretch>
            <a:fillRect/>
          </a:stretch>
        </p:blipFill>
        <p:spPr>
          <a:xfrm>
            <a:off x="391734" y="1152230"/>
            <a:ext cx="8433174" cy="5216903"/>
          </a:xfrm>
          <a:prstGeom prst="rect">
            <a:avLst/>
          </a:prstGeom>
        </p:spPr>
      </p:pic>
    </p:spTree>
    <p:extLst>
      <p:ext uri="{BB962C8B-B14F-4D97-AF65-F5344CB8AC3E}">
        <p14:creationId xmlns:p14="http://schemas.microsoft.com/office/powerpoint/2010/main" val="37505801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9" name="Text Box 13"/>
          <p:cNvSpPr txBox="1">
            <a:spLocks noChangeArrowheads="1"/>
          </p:cNvSpPr>
          <p:nvPr/>
        </p:nvSpPr>
        <p:spPr bwMode="auto">
          <a:xfrm>
            <a:off x="325438" y="554951"/>
            <a:ext cx="6981825" cy="400110"/>
          </a:xfrm>
          <a:prstGeom prst="rect">
            <a:avLst/>
          </a:prstGeom>
          <a:noFill/>
          <a:ln w="9525">
            <a:noFill/>
            <a:miter lim="800000"/>
            <a:headEnd/>
            <a:tailEnd/>
          </a:ln>
          <a:effectLst/>
        </p:spPr>
        <p:txBody>
          <a:bodyPr>
            <a:spAutoFit/>
          </a:bodyPr>
          <a:lstStyle/>
          <a:p>
            <a:pPr>
              <a:spcBef>
                <a:spcPct val="50000"/>
              </a:spcBef>
              <a:defRPr/>
            </a:pPr>
            <a:r>
              <a:rPr lang="pt-PT" sz="2000" b="1" dirty="0">
                <a:solidFill>
                  <a:srgbClr val="C00000"/>
                </a:solidFill>
                <a:effectLst>
                  <a:outerShdw blurRad="38100" dist="38100" dir="2700000" algn="tl">
                    <a:srgbClr val="C0C0C0"/>
                  </a:outerShdw>
                </a:effectLst>
                <a:latin typeface="Arial"/>
                <a:cs typeface="Arial"/>
              </a:rPr>
              <a:t>■</a:t>
            </a:r>
            <a:r>
              <a:rPr lang="pt-PT" sz="2000" b="1" dirty="0">
                <a:effectLst>
                  <a:outerShdw blurRad="38100" dist="38100" dir="2700000" algn="tl">
                    <a:srgbClr val="C0C0C0"/>
                  </a:outerShdw>
                </a:effectLst>
                <a:latin typeface="Arial"/>
                <a:cs typeface="Arial"/>
              </a:rPr>
              <a:t> 2. Implementação	</a:t>
            </a:r>
            <a:endParaRPr lang="pt-PT" sz="2000" b="1" dirty="0">
              <a:effectLst>
                <a:outerShdw blurRad="38100" dist="38100" dir="2700000" algn="tl">
                  <a:srgbClr val="C0C0C0"/>
                </a:outerShdw>
              </a:effectLst>
              <a:latin typeface="Arial" charset="0"/>
            </a:endParaRPr>
          </a:p>
        </p:txBody>
      </p:sp>
      <p:sp>
        <p:nvSpPr>
          <p:cNvPr id="10247" name="Line 15"/>
          <p:cNvSpPr>
            <a:spLocks noChangeShapeType="1"/>
          </p:cNvSpPr>
          <p:nvPr/>
        </p:nvSpPr>
        <p:spPr bwMode="auto">
          <a:xfrm>
            <a:off x="250825" y="0"/>
            <a:ext cx="0" cy="765175"/>
          </a:xfrm>
          <a:prstGeom prst="line">
            <a:avLst/>
          </a:prstGeom>
          <a:noFill/>
          <a:ln w="25400">
            <a:solidFill>
              <a:schemeClr val="tx1"/>
            </a:solidFill>
            <a:round/>
            <a:headEnd/>
            <a:tailEnd/>
          </a:ln>
        </p:spPr>
        <p:txBody>
          <a:bodyPr/>
          <a:lstStyle/>
          <a:p>
            <a:endParaRPr lang="pt-PT"/>
          </a:p>
        </p:txBody>
      </p:sp>
      <p:sp>
        <p:nvSpPr>
          <p:cNvPr id="9237" name="Text Box 21"/>
          <p:cNvSpPr txBox="1">
            <a:spLocks noChangeArrowheads="1"/>
          </p:cNvSpPr>
          <p:nvPr/>
        </p:nvSpPr>
        <p:spPr bwMode="auto">
          <a:xfrm>
            <a:off x="260350" y="44450"/>
            <a:ext cx="6981825" cy="304800"/>
          </a:xfrm>
          <a:prstGeom prst="rect">
            <a:avLst/>
          </a:prstGeom>
          <a:noFill/>
          <a:ln w="9525">
            <a:noFill/>
            <a:miter lim="800000"/>
            <a:headEnd/>
            <a:tailEnd/>
          </a:ln>
          <a:effectLst/>
        </p:spPr>
        <p:txBody>
          <a:bodyPr>
            <a:spAutoFit/>
          </a:bodyPr>
          <a:lstStyle/>
          <a:p>
            <a:pPr>
              <a:spcBef>
                <a:spcPct val="50000"/>
              </a:spcBef>
              <a:defRPr/>
            </a:pPr>
            <a:endParaRPr lang="pt-PT" sz="1400" b="1" dirty="0">
              <a:solidFill>
                <a:srgbClr val="FF3300"/>
              </a:solidFill>
              <a:effectLst>
                <a:outerShdw blurRad="38100" dist="38100" dir="2700000" algn="tl">
                  <a:srgbClr val="C0C0C0"/>
                </a:outerShdw>
              </a:effectLst>
              <a:latin typeface="Arial" charset="0"/>
            </a:endParaRPr>
          </a:p>
        </p:txBody>
      </p:sp>
      <p:pic>
        <p:nvPicPr>
          <p:cNvPr id="7" name="Imagem 6">
            <a:extLst>
              <a:ext uri="{FF2B5EF4-FFF2-40B4-BE49-F238E27FC236}">
                <a16:creationId xmlns:a16="http://schemas.microsoft.com/office/drawing/2014/main" id="{54D42837-E70D-4C64-A8A7-E7F751502B92}"/>
              </a:ext>
            </a:extLst>
          </p:cNvPr>
          <p:cNvPicPr>
            <a:picLocks noChangeAspect="1"/>
          </p:cNvPicPr>
          <p:nvPr/>
        </p:nvPicPr>
        <p:blipFill>
          <a:blip r:embed="rId3"/>
          <a:stretch>
            <a:fillRect/>
          </a:stretch>
        </p:blipFill>
        <p:spPr>
          <a:xfrm>
            <a:off x="101225" y="904241"/>
            <a:ext cx="9014192" cy="266482"/>
          </a:xfrm>
          <a:prstGeom prst="rect">
            <a:avLst/>
          </a:prstGeom>
        </p:spPr>
      </p:pic>
      <p:sp>
        <p:nvSpPr>
          <p:cNvPr id="18" name="Rectângulo 19">
            <a:extLst>
              <a:ext uri="{FF2B5EF4-FFF2-40B4-BE49-F238E27FC236}">
                <a16:creationId xmlns:a16="http://schemas.microsoft.com/office/drawing/2014/main" id="{CC873ECC-2D88-4A22-91F1-E738DF9BE5E9}"/>
              </a:ext>
            </a:extLst>
          </p:cNvPr>
          <p:cNvSpPr/>
          <p:nvPr/>
        </p:nvSpPr>
        <p:spPr>
          <a:xfrm>
            <a:off x="5535613" y="610184"/>
            <a:ext cx="3505200" cy="261610"/>
          </a:xfrm>
          <a:prstGeom prst="rect">
            <a:avLst/>
          </a:prstGeom>
        </p:spPr>
        <p:txBody>
          <a:bodyPr wrap="square">
            <a:spAutoFit/>
          </a:bodyPr>
          <a:lstStyle/>
          <a:p>
            <a:pPr algn="r"/>
            <a:r>
              <a:rPr lang="pt-PT" sz="1100" b="1" cap="all" dirty="0">
                <a:highlight>
                  <a:srgbClr val="FFFF00"/>
                </a:highlight>
              </a:rPr>
              <a:t>ENGENHARIA INFORMÁTICA</a:t>
            </a:r>
            <a:endParaRPr lang="pt-PT" sz="1100" dirty="0">
              <a:highlight>
                <a:srgbClr val="FFFF00"/>
              </a:highlight>
            </a:endParaRPr>
          </a:p>
        </p:txBody>
      </p:sp>
      <p:pic>
        <p:nvPicPr>
          <p:cNvPr id="20" name="Imagem 19">
            <a:extLst>
              <a:ext uri="{FF2B5EF4-FFF2-40B4-BE49-F238E27FC236}">
                <a16:creationId xmlns:a16="http://schemas.microsoft.com/office/drawing/2014/main" id="{698D1AFC-0FD6-4DFA-A381-805A758D4B1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04047" y="81007"/>
            <a:ext cx="2689589" cy="668346"/>
          </a:xfrm>
          <a:prstGeom prst="rect">
            <a:avLst/>
          </a:prstGeom>
        </p:spPr>
      </p:pic>
      <p:sp>
        <p:nvSpPr>
          <p:cNvPr id="15" name="Text Box 10">
            <a:extLst>
              <a:ext uri="{FF2B5EF4-FFF2-40B4-BE49-F238E27FC236}">
                <a16:creationId xmlns:a16="http://schemas.microsoft.com/office/drawing/2014/main" id="{2AE8AC60-74C9-4824-90A3-A23A5C2A3A39}"/>
              </a:ext>
            </a:extLst>
          </p:cNvPr>
          <p:cNvSpPr txBox="1">
            <a:spLocks noChangeArrowheads="1"/>
          </p:cNvSpPr>
          <p:nvPr/>
        </p:nvSpPr>
        <p:spPr bwMode="auto">
          <a:xfrm>
            <a:off x="8288338" y="6296025"/>
            <a:ext cx="827087" cy="366713"/>
          </a:xfrm>
          <a:prstGeom prst="rect">
            <a:avLst/>
          </a:prstGeom>
          <a:noFill/>
          <a:ln w="9525">
            <a:noFill/>
            <a:miter lim="800000"/>
            <a:headEnd/>
            <a:tailEnd/>
          </a:ln>
        </p:spPr>
        <p:txBody>
          <a:bodyPr>
            <a:spAutoFit/>
          </a:bodyPr>
          <a:lstStyle/>
          <a:p>
            <a:pPr>
              <a:spcBef>
                <a:spcPct val="50000"/>
              </a:spcBef>
            </a:pPr>
            <a:endParaRPr lang="pt-PT"/>
          </a:p>
        </p:txBody>
      </p:sp>
      <p:sp>
        <p:nvSpPr>
          <p:cNvPr id="16" name="Rectangle 11">
            <a:extLst>
              <a:ext uri="{FF2B5EF4-FFF2-40B4-BE49-F238E27FC236}">
                <a16:creationId xmlns:a16="http://schemas.microsoft.com/office/drawing/2014/main" id="{07A20E72-4407-4F3E-98C6-99518A20CF4B}"/>
              </a:ext>
            </a:extLst>
          </p:cNvPr>
          <p:cNvSpPr>
            <a:spLocks noChangeArrowheads="1"/>
          </p:cNvSpPr>
          <p:nvPr/>
        </p:nvSpPr>
        <p:spPr bwMode="auto">
          <a:xfrm>
            <a:off x="8327571" y="6496091"/>
            <a:ext cx="936625" cy="260350"/>
          </a:xfrm>
          <a:prstGeom prst="rect">
            <a:avLst/>
          </a:prstGeom>
          <a:noFill/>
          <a:ln w="9525">
            <a:noFill/>
            <a:miter lim="800000"/>
            <a:headEnd/>
            <a:tailEnd/>
          </a:ln>
        </p:spPr>
        <p:txBody>
          <a:bodyPr anchor="ctr"/>
          <a:lstStyle/>
          <a:p>
            <a:pPr algn="ctr"/>
            <a:r>
              <a:rPr lang="pt-PT" sz="1000" dirty="0"/>
              <a:t>- </a:t>
            </a:r>
            <a:fld id="{1234D2FF-8FB9-47A1-B8C9-42A5F500BA2F}" type="slidenum">
              <a:rPr lang="pt-PT" sz="1000"/>
              <a:pPr algn="ctr"/>
              <a:t>14</a:t>
            </a:fld>
            <a:r>
              <a:rPr lang="pt-PT" sz="1000" dirty="0"/>
              <a:t> -</a:t>
            </a:r>
          </a:p>
        </p:txBody>
      </p:sp>
      <p:pic>
        <p:nvPicPr>
          <p:cNvPr id="17" name="Imagem 16">
            <a:extLst>
              <a:ext uri="{FF2B5EF4-FFF2-40B4-BE49-F238E27FC236}">
                <a16:creationId xmlns:a16="http://schemas.microsoft.com/office/drawing/2014/main" id="{AED8EEE7-4A6C-417E-A3EF-6BF0EA2102A5}"/>
              </a:ext>
            </a:extLst>
          </p:cNvPr>
          <p:cNvPicPr>
            <a:picLocks noChangeAspect="1"/>
          </p:cNvPicPr>
          <p:nvPr/>
        </p:nvPicPr>
        <p:blipFill>
          <a:blip r:embed="rId5"/>
          <a:stretch>
            <a:fillRect/>
          </a:stretch>
        </p:blipFill>
        <p:spPr>
          <a:xfrm>
            <a:off x="0" y="6320212"/>
            <a:ext cx="9144000" cy="253252"/>
          </a:xfrm>
          <a:prstGeom prst="rect">
            <a:avLst/>
          </a:prstGeom>
        </p:spPr>
      </p:pic>
      <p:sp>
        <p:nvSpPr>
          <p:cNvPr id="19" name="Subtítulo 2">
            <a:extLst>
              <a:ext uri="{FF2B5EF4-FFF2-40B4-BE49-F238E27FC236}">
                <a16:creationId xmlns:a16="http://schemas.microsoft.com/office/drawing/2014/main" id="{18C9A691-8CD2-4B06-B51B-700E27ED2FF7}"/>
              </a:ext>
            </a:extLst>
          </p:cNvPr>
          <p:cNvSpPr txBox="1">
            <a:spLocks/>
          </p:cNvSpPr>
          <p:nvPr/>
        </p:nvSpPr>
        <p:spPr>
          <a:xfrm>
            <a:off x="836017" y="6524516"/>
            <a:ext cx="7698382" cy="162409"/>
          </a:xfrm>
          <a:prstGeom prst="rect">
            <a:avLst/>
          </a:prstGeom>
        </p:spPr>
        <p:txBody>
          <a:bodyPr vert="horz" lIns="68580" tIns="34290" rIns="68580" bIns="3429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pt-PT" sz="900" dirty="0">
                <a:latin typeface="Arial" charset="0"/>
                <a:ea typeface="Arial" charset="0"/>
                <a:cs typeface="Arial" charset="0"/>
              </a:rPr>
              <a:t>@2022, 24522 – Inês Esteves – 26300 – Ana Rita Guimarães </a:t>
            </a:r>
            <a:r>
              <a:rPr lang="pt-PT" sz="900" b="1" dirty="0">
                <a:solidFill>
                  <a:srgbClr val="C00000"/>
                </a:solidFill>
                <a:latin typeface="Arial" charset="0"/>
                <a:ea typeface="Arial" charset="0"/>
                <a:cs typeface="Arial" charset="0"/>
              </a:rPr>
              <a:t>Unidade Curricular: INTELIGÊNCIA ARTIFICIAL </a:t>
            </a:r>
            <a:r>
              <a:rPr lang="pt-PT" sz="900" dirty="0">
                <a:latin typeface="Arial" charset="0"/>
                <a:ea typeface="Arial" charset="0"/>
                <a:cs typeface="Arial" charset="0"/>
              </a:rPr>
              <a:t>– Ano Letivo 2020/2022 </a:t>
            </a:r>
            <a:endParaRPr lang="pt-PT" sz="900" b="1" dirty="0">
              <a:latin typeface="Arial" charset="0"/>
              <a:ea typeface="Arial" charset="0"/>
              <a:cs typeface="Arial" charset="0"/>
            </a:endParaRPr>
          </a:p>
        </p:txBody>
      </p:sp>
      <p:pic>
        <p:nvPicPr>
          <p:cNvPr id="21" name="Imagem 20">
            <a:extLst>
              <a:ext uri="{FF2B5EF4-FFF2-40B4-BE49-F238E27FC236}">
                <a16:creationId xmlns:a16="http://schemas.microsoft.com/office/drawing/2014/main" id="{3E33BC33-E477-4247-B106-480F5560B06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8125" y="6488336"/>
            <a:ext cx="545959" cy="199802"/>
          </a:xfrm>
          <a:prstGeom prst="rect">
            <a:avLst/>
          </a:prstGeom>
        </p:spPr>
      </p:pic>
      <p:sp>
        <p:nvSpPr>
          <p:cNvPr id="22" name="CaixaDeTexto 21">
            <a:extLst>
              <a:ext uri="{FF2B5EF4-FFF2-40B4-BE49-F238E27FC236}">
                <a16:creationId xmlns:a16="http://schemas.microsoft.com/office/drawing/2014/main" id="{8E8AE569-C7F6-4CD1-97CE-5E46B36F9B26}"/>
              </a:ext>
            </a:extLst>
          </p:cNvPr>
          <p:cNvSpPr txBox="1"/>
          <p:nvPr/>
        </p:nvSpPr>
        <p:spPr>
          <a:xfrm>
            <a:off x="1309552" y="6588392"/>
            <a:ext cx="7680234" cy="253916"/>
          </a:xfrm>
          <a:prstGeom prst="rect">
            <a:avLst/>
          </a:prstGeom>
          <a:noFill/>
        </p:spPr>
        <p:txBody>
          <a:bodyPr wrap="square">
            <a:spAutoFit/>
          </a:bodyPr>
          <a:lstStyle/>
          <a:p>
            <a:r>
              <a:rPr lang="pt-PT" sz="1050" dirty="0">
                <a:latin typeface="Arial" charset="0"/>
                <a:ea typeface="Arial" charset="0"/>
                <a:cs typeface="Arial" charset="0"/>
              </a:rPr>
              <a:t>Trabalho Prático TP1~ desenvolver as capacidades dos estudantes na escrita de algoritmos de pesquisa de soluções</a:t>
            </a:r>
            <a:endParaRPr lang="pt-PT" sz="1050" dirty="0"/>
          </a:p>
        </p:txBody>
      </p:sp>
      <p:sp>
        <p:nvSpPr>
          <p:cNvPr id="2" name="CaixaDeTexto 1">
            <a:extLst>
              <a:ext uri="{FF2B5EF4-FFF2-40B4-BE49-F238E27FC236}">
                <a16:creationId xmlns:a16="http://schemas.microsoft.com/office/drawing/2014/main" id="{479AEAEB-3A45-16A1-985D-87E2EC9011C5}"/>
              </a:ext>
            </a:extLst>
          </p:cNvPr>
          <p:cNvSpPr txBox="1"/>
          <p:nvPr/>
        </p:nvSpPr>
        <p:spPr>
          <a:xfrm>
            <a:off x="609601" y="1371600"/>
            <a:ext cx="8153400" cy="3416320"/>
          </a:xfrm>
          <a:prstGeom prst="rect">
            <a:avLst/>
          </a:prstGeom>
          <a:noFill/>
        </p:spPr>
        <p:txBody>
          <a:bodyPr wrap="square" rtlCol="0">
            <a:spAutoFit/>
          </a:bodyPr>
          <a:lstStyle/>
          <a:p>
            <a:r>
              <a:rPr lang="pt-PT" dirty="0"/>
              <a:t>	Na implementação do código primeiro começamos por criar um menu na classe main.py para na linha de comandos o utilizador selecionar o tipo de jogador para o jogador 1 e jogador 2. É apresentado várias opções sendo estas: </a:t>
            </a:r>
            <a:r>
              <a:rPr lang="pt-PT" b="1" dirty="0" err="1"/>
              <a:t>Human</a:t>
            </a:r>
            <a:r>
              <a:rPr lang="pt-PT" dirty="0"/>
              <a:t>, </a:t>
            </a:r>
            <a:r>
              <a:rPr lang="pt-PT" b="1" dirty="0" err="1"/>
              <a:t>Minimax</a:t>
            </a:r>
            <a:r>
              <a:rPr lang="pt-PT" dirty="0"/>
              <a:t>, </a:t>
            </a:r>
            <a:r>
              <a:rPr lang="pt-PT" b="1" dirty="0" err="1"/>
              <a:t>Greedy</a:t>
            </a:r>
            <a:r>
              <a:rPr lang="pt-PT" dirty="0"/>
              <a:t>, </a:t>
            </a:r>
            <a:r>
              <a:rPr lang="pt-PT" b="1" dirty="0" err="1"/>
              <a:t>Random</a:t>
            </a:r>
            <a:r>
              <a:rPr lang="pt-PT" dirty="0"/>
              <a:t>. </a:t>
            </a:r>
          </a:p>
          <a:p>
            <a:r>
              <a:rPr lang="pt-PT" dirty="0"/>
              <a:t>	O erro que ocorreu na terminal na demonstração é um </a:t>
            </a:r>
            <a:r>
              <a:rPr lang="pt-PT" dirty="0" err="1"/>
              <a:t>Assertion</a:t>
            </a:r>
            <a:r>
              <a:rPr lang="pt-PT" dirty="0"/>
              <a:t> Error. Esta ocorreu porque a condição escrita anteriormente é falsa, se nada acontece então a condição é verdadeira e o programa continua a decorrer.</a:t>
            </a:r>
          </a:p>
          <a:p>
            <a:r>
              <a:rPr lang="pt-PT" dirty="0"/>
              <a:t>	Como se pode observar na imagem do diapositivo anterior a implementação do menu está muito repetitiva, por isso, e para simplificar ainda mais, foi alterada com a criação de uma nova função que se chama </a:t>
            </a:r>
            <a:r>
              <a:rPr lang="pt-PT" b="1" dirty="0" err="1"/>
              <a:t>read_player</a:t>
            </a:r>
            <a:r>
              <a:rPr lang="pt-PT" dirty="0"/>
              <a:t>. Esta função é depois chamada dentro do </a:t>
            </a:r>
            <a:r>
              <a:rPr lang="pt-PT" b="1" dirty="0" err="1"/>
              <a:t>main</a:t>
            </a:r>
            <a:r>
              <a:rPr lang="pt-PT" dirty="0"/>
              <a:t> para o utilizador preencher o tipo de jogador para cada.</a:t>
            </a:r>
          </a:p>
        </p:txBody>
      </p:sp>
    </p:spTree>
    <p:extLst>
      <p:ext uri="{BB962C8B-B14F-4D97-AF65-F5344CB8AC3E}">
        <p14:creationId xmlns:p14="http://schemas.microsoft.com/office/powerpoint/2010/main" val="3559374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9" name="Text Box 13"/>
          <p:cNvSpPr txBox="1">
            <a:spLocks noChangeArrowheads="1"/>
          </p:cNvSpPr>
          <p:nvPr/>
        </p:nvSpPr>
        <p:spPr bwMode="auto">
          <a:xfrm>
            <a:off x="325438" y="554951"/>
            <a:ext cx="6981825" cy="400110"/>
          </a:xfrm>
          <a:prstGeom prst="rect">
            <a:avLst/>
          </a:prstGeom>
          <a:noFill/>
          <a:ln w="9525">
            <a:noFill/>
            <a:miter lim="800000"/>
            <a:headEnd/>
            <a:tailEnd/>
          </a:ln>
          <a:effectLst/>
        </p:spPr>
        <p:txBody>
          <a:bodyPr>
            <a:spAutoFit/>
          </a:bodyPr>
          <a:lstStyle/>
          <a:p>
            <a:pPr>
              <a:spcBef>
                <a:spcPct val="50000"/>
              </a:spcBef>
              <a:defRPr/>
            </a:pPr>
            <a:r>
              <a:rPr lang="pt-PT" sz="2000" b="1" dirty="0">
                <a:solidFill>
                  <a:srgbClr val="C00000"/>
                </a:solidFill>
                <a:effectLst>
                  <a:outerShdw blurRad="38100" dist="38100" dir="2700000" algn="tl">
                    <a:srgbClr val="C0C0C0"/>
                  </a:outerShdw>
                </a:effectLst>
                <a:latin typeface="Arial"/>
                <a:cs typeface="Arial"/>
              </a:rPr>
              <a:t>■</a:t>
            </a:r>
            <a:r>
              <a:rPr lang="pt-PT" sz="2000" b="1" dirty="0">
                <a:effectLst>
                  <a:outerShdw blurRad="38100" dist="38100" dir="2700000" algn="tl">
                    <a:srgbClr val="C0C0C0"/>
                  </a:outerShdw>
                </a:effectLst>
                <a:latin typeface="Arial"/>
                <a:cs typeface="Arial"/>
              </a:rPr>
              <a:t> 2. Implementação	</a:t>
            </a:r>
            <a:endParaRPr lang="pt-PT" sz="2000" b="1" dirty="0">
              <a:effectLst>
                <a:outerShdw blurRad="38100" dist="38100" dir="2700000" algn="tl">
                  <a:srgbClr val="C0C0C0"/>
                </a:outerShdw>
              </a:effectLst>
              <a:latin typeface="Arial" charset="0"/>
            </a:endParaRPr>
          </a:p>
        </p:txBody>
      </p:sp>
      <p:sp>
        <p:nvSpPr>
          <p:cNvPr id="10247" name="Line 15"/>
          <p:cNvSpPr>
            <a:spLocks noChangeShapeType="1"/>
          </p:cNvSpPr>
          <p:nvPr/>
        </p:nvSpPr>
        <p:spPr bwMode="auto">
          <a:xfrm>
            <a:off x="250825" y="0"/>
            <a:ext cx="0" cy="765175"/>
          </a:xfrm>
          <a:prstGeom prst="line">
            <a:avLst/>
          </a:prstGeom>
          <a:noFill/>
          <a:ln w="25400">
            <a:solidFill>
              <a:schemeClr val="tx1"/>
            </a:solidFill>
            <a:round/>
            <a:headEnd/>
            <a:tailEnd/>
          </a:ln>
        </p:spPr>
        <p:txBody>
          <a:bodyPr/>
          <a:lstStyle/>
          <a:p>
            <a:endParaRPr lang="pt-PT"/>
          </a:p>
        </p:txBody>
      </p:sp>
      <p:sp>
        <p:nvSpPr>
          <p:cNvPr id="9237" name="Text Box 21"/>
          <p:cNvSpPr txBox="1">
            <a:spLocks noChangeArrowheads="1"/>
          </p:cNvSpPr>
          <p:nvPr/>
        </p:nvSpPr>
        <p:spPr bwMode="auto">
          <a:xfrm>
            <a:off x="260350" y="44450"/>
            <a:ext cx="6981825" cy="304800"/>
          </a:xfrm>
          <a:prstGeom prst="rect">
            <a:avLst/>
          </a:prstGeom>
          <a:noFill/>
          <a:ln w="9525">
            <a:noFill/>
            <a:miter lim="800000"/>
            <a:headEnd/>
            <a:tailEnd/>
          </a:ln>
          <a:effectLst/>
        </p:spPr>
        <p:txBody>
          <a:bodyPr>
            <a:spAutoFit/>
          </a:bodyPr>
          <a:lstStyle/>
          <a:p>
            <a:pPr>
              <a:spcBef>
                <a:spcPct val="50000"/>
              </a:spcBef>
              <a:defRPr/>
            </a:pPr>
            <a:endParaRPr lang="pt-PT" sz="1400" b="1" dirty="0">
              <a:solidFill>
                <a:srgbClr val="FF3300"/>
              </a:solidFill>
              <a:effectLst>
                <a:outerShdw blurRad="38100" dist="38100" dir="2700000" algn="tl">
                  <a:srgbClr val="C0C0C0"/>
                </a:outerShdw>
              </a:effectLst>
              <a:latin typeface="Arial" charset="0"/>
            </a:endParaRPr>
          </a:p>
        </p:txBody>
      </p:sp>
      <p:pic>
        <p:nvPicPr>
          <p:cNvPr id="7" name="Imagem 6">
            <a:extLst>
              <a:ext uri="{FF2B5EF4-FFF2-40B4-BE49-F238E27FC236}">
                <a16:creationId xmlns:a16="http://schemas.microsoft.com/office/drawing/2014/main" id="{54D42837-E70D-4C64-A8A7-E7F751502B92}"/>
              </a:ext>
            </a:extLst>
          </p:cNvPr>
          <p:cNvPicPr>
            <a:picLocks noChangeAspect="1"/>
          </p:cNvPicPr>
          <p:nvPr/>
        </p:nvPicPr>
        <p:blipFill>
          <a:blip r:embed="rId3"/>
          <a:stretch>
            <a:fillRect/>
          </a:stretch>
        </p:blipFill>
        <p:spPr>
          <a:xfrm>
            <a:off x="101225" y="904241"/>
            <a:ext cx="9014192" cy="266482"/>
          </a:xfrm>
          <a:prstGeom prst="rect">
            <a:avLst/>
          </a:prstGeom>
        </p:spPr>
      </p:pic>
      <p:sp>
        <p:nvSpPr>
          <p:cNvPr id="18" name="Rectângulo 19">
            <a:extLst>
              <a:ext uri="{FF2B5EF4-FFF2-40B4-BE49-F238E27FC236}">
                <a16:creationId xmlns:a16="http://schemas.microsoft.com/office/drawing/2014/main" id="{CC873ECC-2D88-4A22-91F1-E738DF9BE5E9}"/>
              </a:ext>
            </a:extLst>
          </p:cNvPr>
          <p:cNvSpPr/>
          <p:nvPr/>
        </p:nvSpPr>
        <p:spPr>
          <a:xfrm>
            <a:off x="5535613" y="610184"/>
            <a:ext cx="3505200" cy="261610"/>
          </a:xfrm>
          <a:prstGeom prst="rect">
            <a:avLst/>
          </a:prstGeom>
        </p:spPr>
        <p:txBody>
          <a:bodyPr wrap="square">
            <a:spAutoFit/>
          </a:bodyPr>
          <a:lstStyle/>
          <a:p>
            <a:pPr algn="r"/>
            <a:r>
              <a:rPr lang="pt-PT" sz="1100" b="1" cap="all" dirty="0">
                <a:highlight>
                  <a:srgbClr val="FFFF00"/>
                </a:highlight>
              </a:rPr>
              <a:t>ENGENHARIA INFORMÁTICA</a:t>
            </a:r>
            <a:endParaRPr lang="pt-PT" sz="1100" dirty="0">
              <a:highlight>
                <a:srgbClr val="FFFF00"/>
              </a:highlight>
            </a:endParaRPr>
          </a:p>
        </p:txBody>
      </p:sp>
      <p:pic>
        <p:nvPicPr>
          <p:cNvPr id="20" name="Imagem 19">
            <a:extLst>
              <a:ext uri="{FF2B5EF4-FFF2-40B4-BE49-F238E27FC236}">
                <a16:creationId xmlns:a16="http://schemas.microsoft.com/office/drawing/2014/main" id="{698D1AFC-0FD6-4DFA-A381-805A758D4B1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04047" y="81007"/>
            <a:ext cx="2689589" cy="668346"/>
          </a:xfrm>
          <a:prstGeom prst="rect">
            <a:avLst/>
          </a:prstGeom>
        </p:spPr>
      </p:pic>
      <p:sp>
        <p:nvSpPr>
          <p:cNvPr id="15" name="Text Box 10">
            <a:extLst>
              <a:ext uri="{FF2B5EF4-FFF2-40B4-BE49-F238E27FC236}">
                <a16:creationId xmlns:a16="http://schemas.microsoft.com/office/drawing/2014/main" id="{2AE8AC60-74C9-4824-90A3-A23A5C2A3A39}"/>
              </a:ext>
            </a:extLst>
          </p:cNvPr>
          <p:cNvSpPr txBox="1">
            <a:spLocks noChangeArrowheads="1"/>
          </p:cNvSpPr>
          <p:nvPr/>
        </p:nvSpPr>
        <p:spPr bwMode="auto">
          <a:xfrm>
            <a:off x="8288338" y="6296025"/>
            <a:ext cx="827087" cy="366713"/>
          </a:xfrm>
          <a:prstGeom prst="rect">
            <a:avLst/>
          </a:prstGeom>
          <a:noFill/>
          <a:ln w="9525">
            <a:noFill/>
            <a:miter lim="800000"/>
            <a:headEnd/>
            <a:tailEnd/>
          </a:ln>
        </p:spPr>
        <p:txBody>
          <a:bodyPr>
            <a:spAutoFit/>
          </a:bodyPr>
          <a:lstStyle/>
          <a:p>
            <a:pPr>
              <a:spcBef>
                <a:spcPct val="50000"/>
              </a:spcBef>
            </a:pPr>
            <a:endParaRPr lang="pt-PT"/>
          </a:p>
        </p:txBody>
      </p:sp>
      <p:sp>
        <p:nvSpPr>
          <p:cNvPr id="16" name="Rectangle 11">
            <a:extLst>
              <a:ext uri="{FF2B5EF4-FFF2-40B4-BE49-F238E27FC236}">
                <a16:creationId xmlns:a16="http://schemas.microsoft.com/office/drawing/2014/main" id="{07A20E72-4407-4F3E-98C6-99518A20CF4B}"/>
              </a:ext>
            </a:extLst>
          </p:cNvPr>
          <p:cNvSpPr>
            <a:spLocks noChangeArrowheads="1"/>
          </p:cNvSpPr>
          <p:nvPr/>
        </p:nvSpPr>
        <p:spPr bwMode="auto">
          <a:xfrm>
            <a:off x="8327571" y="6496091"/>
            <a:ext cx="936625" cy="260350"/>
          </a:xfrm>
          <a:prstGeom prst="rect">
            <a:avLst/>
          </a:prstGeom>
          <a:noFill/>
          <a:ln w="9525">
            <a:noFill/>
            <a:miter lim="800000"/>
            <a:headEnd/>
            <a:tailEnd/>
          </a:ln>
        </p:spPr>
        <p:txBody>
          <a:bodyPr anchor="ctr"/>
          <a:lstStyle/>
          <a:p>
            <a:pPr algn="ctr"/>
            <a:r>
              <a:rPr lang="pt-PT" sz="1000" dirty="0"/>
              <a:t>- </a:t>
            </a:r>
            <a:fld id="{1234D2FF-8FB9-47A1-B8C9-42A5F500BA2F}" type="slidenum">
              <a:rPr lang="pt-PT" sz="1000"/>
              <a:pPr algn="ctr"/>
              <a:t>15</a:t>
            </a:fld>
            <a:r>
              <a:rPr lang="pt-PT" sz="1000" dirty="0"/>
              <a:t> -</a:t>
            </a:r>
          </a:p>
        </p:txBody>
      </p:sp>
      <p:pic>
        <p:nvPicPr>
          <p:cNvPr id="17" name="Imagem 16">
            <a:extLst>
              <a:ext uri="{FF2B5EF4-FFF2-40B4-BE49-F238E27FC236}">
                <a16:creationId xmlns:a16="http://schemas.microsoft.com/office/drawing/2014/main" id="{AED8EEE7-4A6C-417E-A3EF-6BF0EA2102A5}"/>
              </a:ext>
            </a:extLst>
          </p:cNvPr>
          <p:cNvPicPr>
            <a:picLocks noChangeAspect="1"/>
          </p:cNvPicPr>
          <p:nvPr/>
        </p:nvPicPr>
        <p:blipFill>
          <a:blip r:embed="rId5"/>
          <a:stretch>
            <a:fillRect/>
          </a:stretch>
        </p:blipFill>
        <p:spPr>
          <a:xfrm>
            <a:off x="0" y="6320212"/>
            <a:ext cx="9144000" cy="253252"/>
          </a:xfrm>
          <a:prstGeom prst="rect">
            <a:avLst/>
          </a:prstGeom>
        </p:spPr>
      </p:pic>
      <p:sp>
        <p:nvSpPr>
          <p:cNvPr id="19" name="Subtítulo 2">
            <a:extLst>
              <a:ext uri="{FF2B5EF4-FFF2-40B4-BE49-F238E27FC236}">
                <a16:creationId xmlns:a16="http://schemas.microsoft.com/office/drawing/2014/main" id="{18C9A691-8CD2-4B06-B51B-700E27ED2FF7}"/>
              </a:ext>
            </a:extLst>
          </p:cNvPr>
          <p:cNvSpPr txBox="1">
            <a:spLocks/>
          </p:cNvSpPr>
          <p:nvPr/>
        </p:nvSpPr>
        <p:spPr>
          <a:xfrm>
            <a:off x="836017" y="6524516"/>
            <a:ext cx="7698382" cy="162409"/>
          </a:xfrm>
          <a:prstGeom prst="rect">
            <a:avLst/>
          </a:prstGeom>
        </p:spPr>
        <p:txBody>
          <a:bodyPr vert="horz" lIns="68580" tIns="34290" rIns="68580" bIns="3429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pt-PT" sz="900" dirty="0">
                <a:latin typeface="Arial" charset="0"/>
                <a:ea typeface="Arial" charset="0"/>
                <a:cs typeface="Arial" charset="0"/>
              </a:rPr>
              <a:t>@2022, 24522 – Inês Esteves – 26300 – Ana Rita Guimarães </a:t>
            </a:r>
            <a:r>
              <a:rPr lang="pt-PT" sz="900" b="1" dirty="0">
                <a:solidFill>
                  <a:srgbClr val="C00000"/>
                </a:solidFill>
                <a:latin typeface="Arial" charset="0"/>
                <a:ea typeface="Arial" charset="0"/>
                <a:cs typeface="Arial" charset="0"/>
              </a:rPr>
              <a:t>Unidade Curricular: INTELIGÊNCIA ARTIFICIAL </a:t>
            </a:r>
            <a:r>
              <a:rPr lang="pt-PT" sz="900" dirty="0">
                <a:latin typeface="Arial" charset="0"/>
                <a:ea typeface="Arial" charset="0"/>
                <a:cs typeface="Arial" charset="0"/>
              </a:rPr>
              <a:t>– Ano Letivo 2020/2022 </a:t>
            </a:r>
            <a:endParaRPr lang="pt-PT" sz="900" b="1" dirty="0">
              <a:latin typeface="Arial" charset="0"/>
              <a:ea typeface="Arial" charset="0"/>
              <a:cs typeface="Arial" charset="0"/>
            </a:endParaRPr>
          </a:p>
        </p:txBody>
      </p:sp>
      <p:pic>
        <p:nvPicPr>
          <p:cNvPr id="21" name="Imagem 20">
            <a:extLst>
              <a:ext uri="{FF2B5EF4-FFF2-40B4-BE49-F238E27FC236}">
                <a16:creationId xmlns:a16="http://schemas.microsoft.com/office/drawing/2014/main" id="{3E33BC33-E477-4247-B106-480F5560B06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8125" y="6488336"/>
            <a:ext cx="545959" cy="199802"/>
          </a:xfrm>
          <a:prstGeom prst="rect">
            <a:avLst/>
          </a:prstGeom>
        </p:spPr>
      </p:pic>
      <p:sp>
        <p:nvSpPr>
          <p:cNvPr id="22" name="CaixaDeTexto 21">
            <a:extLst>
              <a:ext uri="{FF2B5EF4-FFF2-40B4-BE49-F238E27FC236}">
                <a16:creationId xmlns:a16="http://schemas.microsoft.com/office/drawing/2014/main" id="{8E8AE569-C7F6-4CD1-97CE-5E46B36F9B26}"/>
              </a:ext>
            </a:extLst>
          </p:cNvPr>
          <p:cNvSpPr txBox="1"/>
          <p:nvPr/>
        </p:nvSpPr>
        <p:spPr>
          <a:xfrm>
            <a:off x="1309552" y="6588392"/>
            <a:ext cx="7680234" cy="253916"/>
          </a:xfrm>
          <a:prstGeom prst="rect">
            <a:avLst/>
          </a:prstGeom>
          <a:noFill/>
        </p:spPr>
        <p:txBody>
          <a:bodyPr wrap="square">
            <a:spAutoFit/>
          </a:bodyPr>
          <a:lstStyle/>
          <a:p>
            <a:r>
              <a:rPr lang="pt-PT" sz="1050" dirty="0">
                <a:latin typeface="Arial" charset="0"/>
                <a:ea typeface="Arial" charset="0"/>
                <a:cs typeface="Arial" charset="0"/>
              </a:rPr>
              <a:t>Trabalho Prático TP1~ desenvolver as capacidades dos estudantes na escrita de algoritmos de pesquisa de soluções</a:t>
            </a:r>
            <a:endParaRPr lang="pt-PT" sz="1050" dirty="0"/>
          </a:p>
        </p:txBody>
      </p:sp>
      <p:pic>
        <p:nvPicPr>
          <p:cNvPr id="4" name="Imagem 3">
            <a:extLst>
              <a:ext uri="{FF2B5EF4-FFF2-40B4-BE49-F238E27FC236}">
                <a16:creationId xmlns:a16="http://schemas.microsoft.com/office/drawing/2014/main" id="{D9B2A639-68AC-655B-607B-269A9A0E61B4}"/>
              </a:ext>
            </a:extLst>
          </p:cNvPr>
          <p:cNvPicPr>
            <a:picLocks noChangeAspect="1"/>
          </p:cNvPicPr>
          <p:nvPr/>
        </p:nvPicPr>
        <p:blipFill>
          <a:blip r:embed="rId7"/>
          <a:stretch>
            <a:fillRect/>
          </a:stretch>
        </p:blipFill>
        <p:spPr>
          <a:xfrm>
            <a:off x="260350" y="1851981"/>
            <a:ext cx="4165941" cy="3762785"/>
          </a:xfrm>
          <a:prstGeom prst="rect">
            <a:avLst/>
          </a:prstGeom>
        </p:spPr>
      </p:pic>
      <p:pic>
        <p:nvPicPr>
          <p:cNvPr id="6" name="Imagem 5">
            <a:extLst>
              <a:ext uri="{FF2B5EF4-FFF2-40B4-BE49-F238E27FC236}">
                <a16:creationId xmlns:a16="http://schemas.microsoft.com/office/drawing/2014/main" id="{5DDCFD8D-826C-6CD7-F293-02C1360A861F}"/>
              </a:ext>
            </a:extLst>
          </p:cNvPr>
          <p:cNvPicPr>
            <a:picLocks noChangeAspect="1"/>
          </p:cNvPicPr>
          <p:nvPr/>
        </p:nvPicPr>
        <p:blipFill>
          <a:blip r:embed="rId8"/>
          <a:stretch>
            <a:fillRect/>
          </a:stretch>
        </p:blipFill>
        <p:spPr>
          <a:xfrm>
            <a:off x="4685208" y="1838778"/>
            <a:ext cx="4185047" cy="3765005"/>
          </a:xfrm>
          <a:prstGeom prst="rect">
            <a:avLst/>
          </a:prstGeom>
        </p:spPr>
      </p:pic>
    </p:spTree>
    <p:extLst>
      <p:ext uri="{BB962C8B-B14F-4D97-AF65-F5344CB8AC3E}">
        <p14:creationId xmlns:p14="http://schemas.microsoft.com/office/powerpoint/2010/main" val="36132959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9" name="Text Box 13"/>
          <p:cNvSpPr txBox="1">
            <a:spLocks noChangeArrowheads="1"/>
          </p:cNvSpPr>
          <p:nvPr/>
        </p:nvSpPr>
        <p:spPr bwMode="auto">
          <a:xfrm>
            <a:off x="325438" y="554951"/>
            <a:ext cx="6981825" cy="400110"/>
          </a:xfrm>
          <a:prstGeom prst="rect">
            <a:avLst/>
          </a:prstGeom>
          <a:noFill/>
          <a:ln w="9525">
            <a:noFill/>
            <a:miter lim="800000"/>
            <a:headEnd/>
            <a:tailEnd/>
          </a:ln>
          <a:effectLst/>
        </p:spPr>
        <p:txBody>
          <a:bodyPr>
            <a:spAutoFit/>
          </a:bodyPr>
          <a:lstStyle/>
          <a:p>
            <a:pPr>
              <a:spcBef>
                <a:spcPct val="50000"/>
              </a:spcBef>
              <a:defRPr/>
            </a:pPr>
            <a:r>
              <a:rPr lang="pt-PT" sz="2000" b="1" dirty="0">
                <a:solidFill>
                  <a:srgbClr val="C00000"/>
                </a:solidFill>
                <a:effectLst>
                  <a:outerShdw blurRad="38100" dist="38100" dir="2700000" algn="tl">
                    <a:srgbClr val="C0C0C0"/>
                  </a:outerShdw>
                </a:effectLst>
                <a:latin typeface="Arial"/>
                <a:cs typeface="Arial"/>
              </a:rPr>
              <a:t>■</a:t>
            </a:r>
            <a:r>
              <a:rPr lang="pt-PT" sz="2000" b="1" dirty="0">
                <a:effectLst>
                  <a:outerShdw blurRad="38100" dist="38100" dir="2700000" algn="tl">
                    <a:srgbClr val="C0C0C0"/>
                  </a:outerShdw>
                </a:effectLst>
                <a:latin typeface="Arial"/>
                <a:cs typeface="Arial"/>
              </a:rPr>
              <a:t> 2. Implementação 	</a:t>
            </a:r>
            <a:endParaRPr lang="pt-PT" sz="2000" b="1" dirty="0">
              <a:effectLst>
                <a:outerShdw blurRad="38100" dist="38100" dir="2700000" algn="tl">
                  <a:srgbClr val="C0C0C0"/>
                </a:outerShdw>
              </a:effectLst>
              <a:latin typeface="Arial" charset="0"/>
            </a:endParaRPr>
          </a:p>
        </p:txBody>
      </p:sp>
      <p:sp>
        <p:nvSpPr>
          <p:cNvPr id="10247" name="Line 15"/>
          <p:cNvSpPr>
            <a:spLocks noChangeShapeType="1"/>
          </p:cNvSpPr>
          <p:nvPr/>
        </p:nvSpPr>
        <p:spPr bwMode="auto">
          <a:xfrm>
            <a:off x="250825" y="0"/>
            <a:ext cx="0" cy="765175"/>
          </a:xfrm>
          <a:prstGeom prst="line">
            <a:avLst/>
          </a:prstGeom>
          <a:noFill/>
          <a:ln w="25400">
            <a:solidFill>
              <a:schemeClr val="tx1"/>
            </a:solidFill>
            <a:round/>
            <a:headEnd/>
            <a:tailEnd/>
          </a:ln>
        </p:spPr>
        <p:txBody>
          <a:bodyPr/>
          <a:lstStyle/>
          <a:p>
            <a:endParaRPr lang="pt-PT"/>
          </a:p>
        </p:txBody>
      </p:sp>
      <p:sp>
        <p:nvSpPr>
          <p:cNvPr id="9237" name="Text Box 21"/>
          <p:cNvSpPr txBox="1">
            <a:spLocks noChangeArrowheads="1"/>
          </p:cNvSpPr>
          <p:nvPr/>
        </p:nvSpPr>
        <p:spPr bwMode="auto">
          <a:xfrm>
            <a:off x="260350" y="44450"/>
            <a:ext cx="6981825" cy="304800"/>
          </a:xfrm>
          <a:prstGeom prst="rect">
            <a:avLst/>
          </a:prstGeom>
          <a:noFill/>
          <a:ln w="9525">
            <a:noFill/>
            <a:miter lim="800000"/>
            <a:headEnd/>
            <a:tailEnd/>
          </a:ln>
          <a:effectLst/>
        </p:spPr>
        <p:txBody>
          <a:bodyPr>
            <a:spAutoFit/>
          </a:bodyPr>
          <a:lstStyle/>
          <a:p>
            <a:pPr>
              <a:spcBef>
                <a:spcPct val="50000"/>
              </a:spcBef>
              <a:defRPr/>
            </a:pPr>
            <a:endParaRPr lang="pt-PT" sz="1400" b="1" dirty="0">
              <a:solidFill>
                <a:srgbClr val="FF3300"/>
              </a:solidFill>
              <a:effectLst>
                <a:outerShdw blurRad="38100" dist="38100" dir="2700000" algn="tl">
                  <a:srgbClr val="C0C0C0"/>
                </a:outerShdw>
              </a:effectLst>
              <a:latin typeface="Arial" charset="0"/>
            </a:endParaRPr>
          </a:p>
        </p:txBody>
      </p:sp>
      <p:pic>
        <p:nvPicPr>
          <p:cNvPr id="7" name="Imagem 6">
            <a:extLst>
              <a:ext uri="{FF2B5EF4-FFF2-40B4-BE49-F238E27FC236}">
                <a16:creationId xmlns:a16="http://schemas.microsoft.com/office/drawing/2014/main" id="{54D42837-E70D-4C64-A8A7-E7F751502B92}"/>
              </a:ext>
            </a:extLst>
          </p:cNvPr>
          <p:cNvPicPr>
            <a:picLocks noChangeAspect="1"/>
          </p:cNvPicPr>
          <p:nvPr/>
        </p:nvPicPr>
        <p:blipFill>
          <a:blip r:embed="rId3"/>
          <a:stretch>
            <a:fillRect/>
          </a:stretch>
        </p:blipFill>
        <p:spPr>
          <a:xfrm>
            <a:off x="101225" y="904241"/>
            <a:ext cx="9014192" cy="266482"/>
          </a:xfrm>
          <a:prstGeom prst="rect">
            <a:avLst/>
          </a:prstGeom>
        </p:spPr>
      </p:pic>
      <p:sp>
        <p:nvSpPr>
          <p:cNvPr id="18" name="Rectângulo 19">
            <a:extLst>
              <a:ext uri="{FF2B5EF4-FFF2-40B4-BE49-F238E27FC236}">
                <a16:creationId xmlns:a16="http://schemas.microsoft.com/office/drawing/2014/main" id="{CC873ECC-2D88-4A22-91F1-E738DF9BE5E9}"/>
              </a:ext>
            </a:extLst>
          </p:cNvPr>
          <p:cNvSpPr/>
          <p:nvPr/>
        </p:nvSpPr>
        <p:spPr>
          <a:xfrm>
            <a:off x="5535613" y="610184"/>
            <a:ext cx="3505200" cy="261610"/>
          </a:xfrm>
          <a:prstGeom prst="rect">
            <a:avLst/>
          </a:prstGeom>
        </p:spPr>
        <p:txBody>
          <a:bodyPr wrap="square">
            <a:spAutoFit/>
          </a:bodyPr>
          <a:lstStyle/>
          <a:p>
            <a:pPr algn="r"/>
            <a:r>
              <a:rPr lang="pt-PT" sz="1100" b="1" cap="all" dirty="0">
                <a:highlight>
                  <a:srgbClr val="FFFF00"/>
                </a:highlight>
              </a:rPr>
              <a:t>ENGENHARIA INFORMÁTICA</a:t>
            </a:r>
            <a:endParaRPr lang="pt-PT" sz="1100" dirty="0">
              <a:highlight>
                <a:srgbClr val="FFFF00"/>
              </a:highlight>
            </a:endParaRPr>
          </a:p>
        </p:txBody>
      </p:sp>
      <p:pic>
        <p:nvPicPr>
          <p:cNvPr id="20" name="Imagem 19">
            <a:extLst>
              <a:ext uri="{FF2B5EF4-FFF2-40B4-BE49-F238E27FC236}">
                <a16:creationId xmlns:a16="http://schemas.microsoft.com/office/drawing/2014/main" id="{698D1AFC-0FD6-4DFA-A381-805A758D4B1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04047" y="81007"/>
            <a:ext cx="2689589" cy="668346"/>
          </a:xfrm>
          <a:prstGeom prst="rect">
            <a:avLst/>
          </a:prstGeom>
        </p:spPr>
      </p:pic>
      <p:sp>
        <p:nvSpPr>
          <p:cNvPr id="15" name="Text Box 10">
            <a:extLst>
              <a:ext uri="{FF2B5EF4-FFF2-40B4-BE49-F238E27FC236}">
                <a16:creationId xmlns:a16="http://schemas.microsoft.com/office/drawing/2014/main" id="{2AE8AC60-74C9-4824-90A3-A23A5C2A3A39}"/>
              </a:ext>
            </a:extLst>
          </p:cNvPr>
          <p:cNvSpPr txBox="1">
            <a:spLocks noChangeArrowheads="1"/>
          </p:cNvSpPr>
          <p:nvPr/>
        </p:nvSpPr>
        <p:spPr bwMode="auto">
          <a:xfrm>
            <a:off x="8288338" y="6296025"/>
            <a:ext cx="827087" cy="366713"/>
          </a:xfrm>
          <a:prstGeom prst="rect">
            <a:avLst/>
          </a:prstGeom>
          <a:noFill/>
          <a:ln w="9525">
            <a:noFill/>
            <a:miter lim="800000"/>
            <a:headEnd/>
            <a:tailEnd/>
          </a:ln>
        </p:spPr>
        <p:txBody>
          <a:bodyPr>
            <a:spAutoFit/>
          </a:bodyPr>
          <a:lstStyle/>
          <a:p>
            <a:pPr>
              <a:spcBef>
                <a:spcPct val="50000"/>
              </a:spcBef>
            </a:pPr>
            <a:endParaRPr lang="pt-PT"/>
          </a:p>
        </p:txBody>
      </p:sp>
      <p:sp>
        <p:nvSpPr>
          <p:cNvPr id="16" name="Rectangle 11">
            <a:extLst>
              <a:ext uri="{FF2B5EF4-FFF2-40B4-BE49-F238E27FC236}">
                <a16:creationId xmlns:a16="http://schemas.microsoft.com/office/drawing/2014/main" id="{07A20E72-4407-4F3E-98C6-99518A20CF4B}"/>
              </a:ext>
            </a:extLst>
          </p:cNvPr>
          <p:cNvSpPr>
            <a:spLocks noChangeArrowheads="1"/>
          </p:cNvSpPr>
          <p:nvPr/>
        </p:nvSpPr>
        <p:spPr bwMode="auto">
          <a:xfrm>
            <a:off x="8327571" y="6496091"/>
            <a:ext cx="936625" cy="260350"/>
          </a:xfrm>
          <a:prstGeom prst="rect">
            <a:avLst/>
          </a:prstGeom>
          <a:noFill/>
          <a:ln w="9525">
            <a:noFill/>
            <a:miter lim="800000"/>
            <a:headEnd/>
            <a:tailEnd/>
          </a:ln>
        </p:spPr>
        <p:txBody>
          <a:bodyPr anchor="ctr"/>
          <a:lstStyle/>
          <a:p>
            <a:pPr algn="ctr"/>
            <a:r>
              <a:rPr lang="pt-PT" sz="1000" dirty="0"/>
              <a:t>- </a:t>
            </a:r>
            <a:fld id="{1234D2FF-8FB9-47A1-B8C9-42A5F500BA2F}" type="slidenum">
              <a:rPr lang="pt-PT" sz="1000"/>
              <a:pPr algn="ctr"/>
              <a:t>16</a:t>
            </a:fld>
            <a:r>
              <a:rPr lang="pt-PT" sz="1000" dirty="0"/>
              <a:t> -</a:t>
            </a:r>
          </a:p>
        </p:txBody>
      </p:sp>
      <p:pic>
        <p:nvPicPr>
          <p:cNvPr id="17" name="Imagem 16">
            <a:extLst>
              <a:ext uri="{FF2B5EF4-FFF2-40B4-BE49-F238E27FC236}">
                <a16:creationId xmlns:a16="http://schemas.microsoft.com/office/drawing/2014/main" id="{AED8EEE7-4A6C-417E-A3EF-6BF0EA2102A5}"/>
              </a:ext>
            </a:extLst>
          </p:cNvPr>
          <p:cNvPicPr>
            <a:picLocks noChangeAspect="1"/>
          </p:cNvPicPr>
          <p:nvPr/>
        </p:nvPicPr>
        <p:blipFill>
          <a:blip r:embed="rId5"/>
          <a:stretch>
            <a:fillRect/>
          </a:stretch>
        </p:blipFill>
        <p:spPr>
          <a:xfrm>
            <a:off x="0" y="6320212"/>
            <a:ext cx="9144000" cy="253252"/>
          </a:xfrm>
          <a:prstGeom prst="rect">
            <a:avLst/>
          </a:prstGeom>
        </p:spPr>
      </p:pic>
      <p:sp>
        <p:nvSpPr>
          <p:cNvPr id="19" name="Subtítulo 2">
            <a:extLst>
              <a:ext uri="{FF2B5EF4-FFF2-40B4-BE49-F238E27FC236}">
                <a16:creationId xmlns:a16="http://schemas.microsoft.com/office/drawing/2014/main" id="{18C9A691-8CD2-4B06-B51B-700E27ED2FF7}"/>
              </a:ext>
            </a:extLst>
          </p:cNvPr>
          <p:cNvSpPr txBox="1">
            <a:spLocks/>
          </p:cNvSpPr>
          <p:nvPr/>
        </p:nvSpPr>
        <p:spPr>
          <a:xfrm>
            <a:off x="836017" y="6524516"/>
            <a:ext cx="7698382" cy="162409"/>
          </a:xfrm>
          <a:prstGeom prst="rect">
            <a:avLst/>
          </a:prstGeom>
        </p:spPr>
        <p:txBody>
          <a:bodyPr vert="horz" lIns="68580" tIns="34290" rIns="68580" bIns="3429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pt-PT" sz="900" dirty="0">
                <a:latin typeface="Arial" charset="0"/>
                <a:ea typeface="Arial" charset="0"/>
                <a:cs typeface="Arial" charset="0"/>
              </a:rPr>
              <a:t>@2022, 24522 – Inês Esteves – 26300 – Ana Rita Guimarães </a:t>
            </a:r>
            <a:r>
              <a:rPr lang="pt-PT" sz="900" b="1" dirty="0">
                <a:solidFill>
                  <a:srgbClr val="C00000"/>
                </a:solidFill>
                <a:latin typeface="Arial" charset="0"/>
                <a:ea typeface="Arial" charset="0"/>
                <a:cs typeface="Arial" charset="0"/>
              </a:rPr>
              <a:t>Unidade Curricular: INTELIGÊNCIA ARTIFICIAL </a:t>
            </a:r>
            <a:r>
              <a:rPr lang="pt-PT" sz="900" dirty="0">
                <a:latin typeface="Arial" charset="0"/>
                <a:ea typeface="Arial" charset="0"/>
                <a:cs typeface="Arial" charset="0"/>
              </a:rPr>
              <a:t>– Ano Letivo 2020/2022 </a:t>
            </a:r>
            <a:endParaRPr lang="pt-PT" sz="900" b="1" dirty="0">
              <a:latin typeface="Arial" charset="0"/>
              <a:ea typeface="Arial" charset="0"/>
              <a:cs typeface="Arial" charset="0"/>
            </a:endParaRPr>
          </a:p>
        </p:txBody>
      </p:sp>
      <p:pic>
        <p:nvPicPr>
          <p:cNvPr id="21" name="Imagem 20">
            <a:extLst>
              <a:ext uri="{FF2B5EF4-FFF2-40B4-BE49-F238E27FC236}">
                <a16:creationId xmlns:a16="http://schemas.microsoft.com/office/drawing/2014/main" id="{3E33BC33-E477-4247-B106-480F5560B06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8125" y="6488336"/>
            <a:ext cx="545959" cy="199802"/>
          </a:xfrm>
          <a:prstGeom prst="rect">
            <a:avLst/>
          </a:prstGeom>
        </p:spPr>
      </p:pic>
      <p:sp>
        <p:nvSpPr>
          <p:cNvPr id="22" name="CaixaDeTexto 21">
            <a:extLst>
              <a:ext uri="{FF2B5EF4-FFF2-40B4-BE49-F238E27FC236}">
                <a16:creationId xmlns:a16="http://schemas.microsoft.com/office/drawing/2014/main" id="{8E8AE569-C7F6-4CD1-97CE-5E46B36F9B26}"/>
              </a:ext>
            </a:extLst>
          </p:cNvPr>
          <p:cNvSpPr txBox="1"/>
          <p:nvPr/>
        </p:nvSpPr>
        <p:spPr>
          <a:xfrm>
            <a:off x="1309552" y="6588392"/>
            <a:ext cx="7680234" cy="253916"/>
          </a:xfrm>
          <a:prstGeom prst="rect">
            <a:avLst/>
          </a:prstGeom>
          <a:noFill/>
        </p:spPr>
        <p:txBody>
          <a:bodyPr wrap="square">
            <a:spAutoFit/>
          </a:bodyPr>
          <a:lstStyle/>
          <a:p>
            <a:r>
              <a:rPr lang="pt-PT" sz="1050" dirty="0">
                <a:latin typeface="Arial" charset="0"/>
                <a:ea typeface="Arial" charset="0"/>
                <a:cs typeface="Arial" charset="0"/>
              </a:rPr>
              <a:t>Trabalho Prático TP1~ desenvolver as capacidades dos estudantes na escrita de algoritmos de pesquisa de soluções</a:t>
            </a:r>
            <a:endParaRPr lang="pt-PT" sz="1050" dirty="0"/>
          </a:p>
        </p:txBody>
      </p:sp>
      <p:pic>
        <p:nvPicPr>
          <p:cNvPr id="3" name="Imagem 2">
            <a:extLst>
              <a:ext uri="{FF2B5EF4-FFF2-40B4-BE49-F238E27FC236}">
                <a16:creationId xmlns:a16="http://schemas.microsoft.com/office/drawing/2014/main" id="{2C8D8BE9-27B1-482A-9D74-BB99E5D804F4}"/>
              </a:ext>
            </a:extLst>
          </p:cNvPr>
          <p:cNvPicPr>
            <a:picLocks noChangeAspect="1"/>
          </p:cNvPicPr>
          <p:nvPr/>
        </p:nvPicPr>
        <p:blipFill>
          <a:blip r:embed="rId7"/>
          <a:stretch>
            <a:fillRect/>
          </a:stretch>
        </p:blipFill>
        <p:spPr>
          <a:xfrm>
            <a:off x="864592" y="1132408"/>
            <a:ext cx="7136861" cy="5170641"/>
          </a:xfrm>
          <a:prstGeom prst="rect">
            <a:avLst/>
          </a:prstGeom>
        </p:spPr>
      </p:pic>
    </p:spTree>
    <p:extLst>
      <p:ext uri="{BB962C8B-B14F-4D97-AF65-F5344CB8AC3E}">
        <p14:creationId xmlns:p14="http://schemas.microsoft.com/office/powerpoint/2010/main" val="5623962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9" name="Text Box 13"/>
          <p:cNvSpPr txBox="1">
            <a:spLocks noChangeArrowheads="1"/>
          </p:cNvSpPr>
          <p:nvPr/>
        </p:nvSpPr>
        <p:spPr bwMode="auto">
          <a:xfrm>
            <a:off x="325438" y="554951"/>
            <a:ext cx="6981825" cy="400110"/>
          </a:xfrm>
          <a:prstGeom prst="rect">
            <a:avLst/>
          </a:prstGeom>
          <a:noFill/>
          <a:ln w="9525">
            <a:noFill/>
            <a:miter lim="800000"/>
            <a:headEnd/>
            <a:tailEnd/>
          </a:ln>
          <a:effectLst/>
        </p:spPr>
        <p:txBody>
          <a:bodyPr>
            <a:spAutoFit/>
          </a:bodyPr>
          <a:lstStyle/>
          <a:p>
            <a:pPr>
              <a:spcBef>
                <a:spcPct val="50000"/>
              </a:spcBef>
              <a:defRPr/>
            </a:pPr>
            <a:r>
              <a:rPr lang="pt-PT" sz="2000" b="1" dirty="0">
                <a:solidFill>
                  <a:srgbClr val="C00000"/>
                </a:solidFill>
                <a:effectLst>
                  <a:outerShdw blurRad="38100" dist="38100" dir="2700000" algn="tl">
                    <a:srgbClr val="C0C0C0"/>
                  </a:outerShdw>
                </a:effectLst>
                <a:latin typeface="Arial"/>
                <a:cs typeface="Arial"/>
              </a:rPr>
              <a:t>■</a:t>
            </a:r>
            <a:r>
              <a:rPr lang="pt-PT" sz="2000" b="1" dirty="0">
                <a:effectLst>
                  <a:outerShdw blurRad="38100" dist="38100" dir="2700000" algn="tl">
                    <a:srgbClr val="C0C0C0"/>
                  </a:outerShdw>
                </a:effectLst>
                <a:latin typeface="Arial"/>
                <a:cs typeface="Arial"/>
              </a:rPr>
              <a:t> 2. Implementação 	</a:t>
            </a:r>
            <a:endParaRPr lang="pt-PT" sz="2000" b="1" dirty="0">
              <a:effectLst>
                <a:outerShdw blurRad="38100" dist="38100" dir="2700000" algn="tl">
                  <a:srgbClr val="C0C0C0"/>
                </a:outerShdw>
              </a:effectLst>
              <a:latin typeface="Arial" charset="0"/>
            </a:endParaRPr>
          </a:p>
        </p:txBody>
      </p:sp>
      <p:sp>
        <p:nvSpPr>
          <p:cNvPr id="10247" name="Line 15"/>
          <p:cNvSpPr>
            <a:spLocks noChangeShapeType="1"/>
          </p:cNvSpPr>
          <p:nvPr/>
        </p:nvSpPr>
        <p:spPr bwMode="auto">
          <a:xfrm>
            <a:off x="250825" y="0"/>
            <a:ext cx="0" cy="765175"/>
          </a:xfrm>
          <a:prstGeom prst="line">
            <a:avLst/>
          </a:prstGeom>
          <a:noFill/>
          <a:ln w="25400">
            <a:solidFill>
              <a:schemeClr val="tx1"/>
            </a:solidFill>
            <a:round/>
            <a:headEnd/>
            <a:tailEnd/>
          </a:ln>
        </p:spPr>
        <p:txBody>
          <a:bodyPr/>
          <a:lstStyle/>
          <a:p>
            <a:endParaRPr lang="pt-PT"/>
          </a:p>
        </p:txBody>
      </p:sp>
      <p:sp>
        <p:nvSpPr>
          <p:cNvPr id="9237" name="Text Box 21"/>
          <p:cNvSpPr txBox="1">
            <a:spLocks noChangeArrowheads="1"/>
          </p:cNvSpPr>
          <p:nvPr/>
        </p:nvSpPr>
        <p:spPr bwMode="auto">
          <a:xfrm>
            <a:off x="260350" y="44450"/>
            <a:ext cx="6981825" cy="304800"/>
          </a:xfrm>
          <a:prstGeom prst="rect">
            <a:avLst/>
          </a:prstGeom>
          <a:noFill/>
          <a:ln w="9525">
            <a:noFill/>
            <a:miter lim="800000"/>
            <a:headEnd/>
            <a:tailEnd/>
          </a:ln>
          <a:effectLst/>
        </p:spPr>
        <p:txBody>
          <a:bodyPr>
            <a:spAutoFit/>
          </a:bodyPr>
          <a:lstStyle/>
          <a:p>
            <a:pPr>
              <a:spcBef>
                <a:spcPct val="50000"/>
              </a:spcBef>
              <a:defRPr/>
            </a:pPr>
            <a:endParaRPr lang="pt-PT" sz="1400" b="1" dirty="0">
              <a:solidFill>
                <a:srgbClr val="FF3300"/>
              </a:solidFill>
              <a:effectLst>
                <a:outerShdw blurRad="38100" dist="38100" dir="2700000" algn="tl">
                  <a:srgbClr val="C0C0C0"/>
                </a:outerShdw>
              </a:effectLst>
              <a:latin typeface="Arial" charset="0"/>
            </a:endParaRPr>
          </a:p>
        </p:txBody>
      </p:sp>
      <p:pic>
        <p:nvPicPr>
          <p:cNvPr id="7" name="Imagem 6">
            <a:extLst>
              <a:ext uri="{FF2B5EF4-FFF2-40B4-BE49-F238E27FC236}">
                <a16:creationId xmlns:a16="http://schemas.microsoft.com/office/drawing/2014/main" id="{54D42837-E70D-4C64-A8A7-E7F751502B92}"/>
              </a:ext>
            </a:extLst>
          </p:cNvPr>
          <p:cNvPicPr>
            <a:picLocks noChangeAspect="1"/>
          </p:cNvPicPr>
          <p:nvPr/>
        </p:nvPicPr>
        <p:blipFill>
          <a:blip r:embed="rId3"/>
          <a:stretch>
            <a:fillRect/>
          </a:stretch>
        </p:blipFill>
        <p:spPr>
          <a:xfrm>
            <a:off x="101225" y="904241"/>
            <a:ext cx="9014192" cy="266482"/>
          </a:xfrm>
          <a:prstGeom prst="rect">
            <a:avLst/>
          </a:prstGeom>
        </p:spPr>
      </p:pic>
      <p:sp>
        <p:nvSpPr>
          <p:cNvPr id="18" name="Rectângulo 19">
            <a:extLst>
              <a:ext uri="{FF2B5EF4-FFF2-40B4-BE49-F238E27FC236}">
                <a16:creationId xmlns:a16="http://schemas.microsoft.com/office/drawing/2014/main" id="{CC873ECC-2D88-4A22-91F1-E738DF9BE5E9}"/>
              </a:ext>
            </a:extLst>
          </p:cNvPr>
          <p:cNvSpPr/>
          <p:nvPr/>
        </p:nvSpPr>
        <p:spPr>
          <a:xfrm>
            <a:off x="5535613" y="610184"/>
            <a:ext cx="3505200" cy="261610"/>
          </a:xfrm>
          <a:prstGeom prst="rect">
            <a:avLst/>
          </a:prstGeom>
        </p:spPr>
        <p:txBody>
          <a:bodyPr wrap="square">
            <a:spAutoFit/>
          </a:bodyPr>
          <a:lstStyle/>
          <a:p>
            <a:pPr algn="r"/>
            <a:r>
              <a:rPr lang="pt-PT" sz="1100" b="1" cap="all" dirty="0">
                <a:highlight>
                  <a:srgbClr val="FFFF00"/>
                </a:highlight>
              </a:rPr>
              <a:t>ENGENHARIA INFORMÁTICA</a:t>
            </a:r>
            <a:endParaRPr lang="pt-PT" sz="1100" dirty="0">
              <a:highlight>
                <a:srgbClr val="FFFF00"/>
              </a:highlight>
            </a:endParaRPr>
          </a:p>
        </p:txBody>
      </p:sp>
      <p:pic>
        <p:nvPicPr>
          <p:cNvPr id="20" name="Imagem 19">
            <a:extLst>
              <a:ext uri="{FF2B5EF4-FFF2-40B4-BE49-F238E27FC236}">
                <a16:creationId xmlns:a16="http://schemas.microsoft.com/office/drawing/2014/main" id="{698D1AFC-0FD6-4DFA-A381-805A758D4B1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04047" y="81007"/>
            <a:ext cx="2689589" cy="668346"/>
          </a:xfrm>
          <a:prstGeom prst="rect">
            <a:avLst/>
          </a:prstGeom>
        </p:spPr>
      </p:pic>
      <p:sp>
        <p:nvSpPr>
          <p:cNvPr id="15" name="Text Box 10">
            <a:extLst>
              <a:ext uri="{FF2B5EF4-FFF2-40B4-BE49-F238E27FC236}">
                <a16:creationId xmlns:a16="http://schemas.microsoft.com/office/drawing/2014/main" id="{2AE8AC60-74C9-4824-90A3-A23A5C2A3A39}"/>
              </a:ext>
            </a:extLst>
          </p:cNvPr>
          <p:cNvSpPr txBox="1">
            <a:spLocks noChangeArrowheads="1"/>
          </p:cNvSpPr>
          <p:nvPr/>
        </p:nvSpPr>
        <p:spPr bwMode="auto">
          <a:xfrm>
            <a:off x="8288338" y="6296025"/>
            <a:ext cx="827087" cy="366713"/>
          </a:xfrm>
          <a:prstGeom prst="rect">
            <a:avLst/>
          </a:prstGeom>
          <a:noFill/>
          <a:ln w="9525">
            <a:noFill/>
            <a:miter lim="800000"/>
            <a:headEnd/>
            <a:tailEnd/>
          </a:ln>
        </p:spPr>
        <p:txBody>
          <a:bodyPr>
            <a:spAutoFit/>
          </a:bodyPr>
          <a:lstStyle/>
          <a:p>
            <a:pPr>
              <a:spcBef>
                <a:spcPct val="50000"/>
              </a:spcBef>
            </a:pPr>
            <a:endParaRPr lang="pt-PT"/>
          </a:p>
        </p:txBody>
      </p:sp>
      <p:sp>
        <p:nvSpPr>
          <p:cNvPr id="16" name="Rectangle 11">
            <a:extLst>
              <a:ext uri="{FF2B5EF4-FFF2-40B4-BE49-F238E27FC236}">
                <a16:creationId xmlns:a16="http://schemas.microsoft.com/office/drawing/2014/main" id="{07A20E72-4407-4F3E-98C6-99518A20CF4B}"/>
              </a:ext>
            </a:extLst>
          </p:cNvPr>
          <p:cNvSpPr>
            <a:spLocks noChangeArrowheads="1"/>
          </p:cNvSpPr>
          <p:nvPr/>
        </p:nvSpPr>
        <p:spPr bwMode="auto">
          <a:xfrm>
            <a:off x="8327571" y="6496091"/>
            <a:ext cx="936625" cy="260350"/>
          </a:xfrm>
          <a:prstGeom prst="rect">
            <a:avLst/>
          </a:prstGeom>
          <a:noFill/>
          <a:ln w="9525">
            <a:noFill/>
            <a:miter lim="800000"/>
            <a:headEnd/>
            <a:tailEnd/>
          </a:ln>
        </p:spPr>
        <p:txBody>
          <a:bodyPr anchor="ctr"/>
          <a:lstStyle/>
          <a:p>
            <a:pPr algn="ctr"/>
            <a:r>
              <a:rPr lang="pt-PT" sz="1000" dirty="0"/>
              <a:t>- </a:t>
            </a:r>
            <a:fld id="{1234D2FF-8FB9-47A1-B8C9-42A5F500BA2F}" type="slidenum">
              <a:rPr lang="pt-PT" sz="1000"/>
              <a:pPr algn="ctr"/>
              <a:t>17</a:t>
            </a:fld>
            <a:r>
              <a:rPr lang="pt-PT" sz="1000" dirty="0"/>
              <a:t> -</a:t>
            </a:r>
          </a:p>
        </p:txBody>
      </p:sp>
      <p:pic>
        <p:nvPicPr>
          <p:cNvPr id="17" name="Imagem 16">
            <a:extLst>
              <a:ext uri="{FF2B5EF4-FFF2-40B4-BE49-F238E27FC236}">
                <a16:creationId xmlns:a16="http://schemas.microsoft.com/office/drawing/2014/main" id="{AED8EEE7-4A6C-417E-A3EF-6BF0EA2102A5}"/>
              </a:ext>
            </a:extLst>
          </p:cNvPr>
          <p:cNvPicPr>
            <a:picLocks noChangeAspect="1"/>
          </p:cNvPicPr>
          <p:nvPr/>
        </p:nvPicPr>
        <p:blipFill>
          <a:blip r:embed="rId5"/>
          <a:stretch>
            <a:fillRect/>
          </a:stretch>
        </p:blipFill>
        <p:spPr>
          <a:xfrm>
            <a:off x="0" y="6320212"/>
            <a:ext cx="9144000" cy="253252"/>
          </a:xfrm>
          <a:prstGeom prst="rect">
            <a:avLst/>
          </a:prstGeom>
        </p:spPr>
      </p:pic>
      <p:sp>
        <p:nvSpPr>
          <p:cNvPr id="19" name="Subtítulo 2">
            <a:extLst>
              <a:ext uri="{FF2B5EF4-FFF2-40B4-BE49-F238E27FC236}">
                <a16:creationId xmlns:a16="http://schemas.microsoft.com/office/drawing/2014/main" id="{18C9A691-8CD2-4B06-B51B-700E27ED2FF7}"/>
              </a:ext>
            </a:extLst>
          </p:cNvPr>
          <p:cNvSpPr txBox="1">
            <a:spLocks/>
          </p:cNvSpPr>
          <p:nvPr/>
        </p:nvSpPr>
        <p:spPr>
          <a:xfrm>
            <a:off x="836017" y="6524516"/>
            <a:ext cx="7698382" cy="162409"/>
          </a:xfrm>
          <a:prstGeom prst="rect">
            <a:avLst/>
          </a:prstGeom>
        </p:spPr>
        <p:txBody>
          <a:bodyPr vert="horz" lIns="68580" tIns="34290" rIns="68580" bIns="3429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pt-PT" sz="900" dirty="0">
                <a:latin typeface="Arial" charset="0"/>
                <a:ea typeface="Arial" charset="0"/>
                <a:cs typeface="Arial" charset="0"/>
              </a:rPr>
              <a:t>@2022, 24522 – Inês Esteves – 26300 – Ana Rita Guimarães </a:t>
            </a:r>
            <a:r>
              <a:rPr lang="pt-PT" sz="900" b="1" dirty="0">
                <a:solidFill>
                  <a:srgbClr val="C00000"/>
                </a:solidFill>
                <a:latin typeface="Arial" charset="0"/>
                <a:ea typeface="Arial" charset="0"/>
                <a:cs typeface="Arial" charset="0"/>
              </a:rPr>
              <a:t>Unidade Curricular: INTELIGÊNCIA ARTIFICIAL </a:t>
            </a:r>
            <a:r>
              <a:rPr lang="pt-PT" sz="900" dirty="0">
                <a:latin typeface="Arial" charset="0"/>
                <a:ea typeface="Arial" charset="0"/>
                <a:cs typeface="Arial" charset="0"/>
              </a:rPr>
              <a:t>– Ano Letivo 2020/2022 </a:t>
            </a:r>
            <a:endParaRPr lang="pt-PT" sz="900" b="1" dirty="0">
              <a:latin typeface="Arial" charset="0"/>
              <a:ea typeface="Arial" charset="0"/>
              <a:cs typeface="Arial" charset="0"/>
            </a:endParaRPr>
          </a:p>
        </p:txBody>
      </p:sp>
      <p:pic>
        <p:nvPicPr>
          <p:cNvPr id="21" name="Imagem 20">
            <a:extLst>
              <a:ext uri="{FF2B5EF4-FFF2-40B4-BE49-F238E27FC236}">
                <a16:creationId xmlns:a16="http://schemas.microsoft.com/office/drawing/2014/main" id="{3E33BC33-E477-4247-B106-480F5560B06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8125" y="6488336"/>
            <a:ext cx="545959" cy="199802"/>
          </a:xfrm>
          <a:prstGeom prst="rect">
            <a:avLst/>
          </a:prstGeom>
        </p:spPr>
      </p:pic>
      <p:sp>
        <p:nvSpPr>
          <p:cNvPr id="22" name="CaixaDeTexto 21">
            <a:extLst>
              <a:ext uri="{FF2B5EF4-FFF2-40B4-BE49-F238E27FC236}">
                <a16:creationId xmlns:a16="http://schemas.microsoft.com/office/drawing/2014/main" id="{8E8AE569-C7F6-4CD1-97CE-5E46B36F9B26}"/>
              </a:ext>
            </a:extLst>
          </p:cNvPr>
          <p:cNvSpPr txBox="1"/>
          <p:nvPr/>
        </p:nvSpPr>
        <p:spPr>
          <a:xfrm>
            <a:off x="1309552" y="6588392"/>
            <a:ext cx="7680234" cy="253916"/>
          </a:xfrm>
          <a:prstGeom prst="rect">
            <a:avLst/>
          </a:prstGeom>
          <a:noFill/>
        </p:spPr>
        <p:txBody>
          <a:bodyPr wrap="square">
            <a:spAutoFit/>
          </a:bodyPr>
          <a:lstStyle/>
          <a:p>
            <a:r>
              <a:rPr lang="pt-PT" sz="1050" dirty="0">
                <a:latin typeface="Arial" charset="0"/>
                <a:ea typeface="Arial" charset="0"/>
                <a:cs typeface="Arial" charset="0"/>
              </a:rPr>
              <a:t>Trabalho Prático TP1~ desenvolver as capacidades dos estudantes na escrita de algoritmos de pesquisa de soluções</a:t>
            </a:r>
            <a:endParaRPr lang="pt-PT" sz="1050" dirty="0"/>
          </a:p>
        </p:txBody>
      </p:sp>
      <p:pic>
        <p:nvPicPr>
          <p:cNvPr id="4" name="Imagem 3">
            <a:extLst>
              <a:ext uri="{FF2B5EF4-FFF2-40B4-BE49-F238E27FC236}">
                <a16:creationId xmlns:a16="http://schemas.microsoft.com/office/drawing/2014/main" id="{65DD4C35-EA21-4E4C-A87E-1CA15A0D8757}"/>
              </a:ext>
            </a:extLst>
          </p:cNvPr>
          <p:cNvPicPr>
            <a:picLocks noChangeAspect="1"/>
          </p:cNvPicPr>
          <p:nvPr/>
        </p:nvPicPr>
        <p:blipFill>
          <a:blip r:embed="rId7"/>
          <a:stretch>
            <a:fillRect/>
          </a:stretch>
        </p:blipFill>
        <p:spPr>
          <a:xfrm>
            <a:off x="914400" y="1159365"/>
            <a:ext cx="7033959" cy="5023448"/>
          </a:xfrm>
          <a:prstGeom prst="rect">
            <a:avLst/>
          </a:prstGeom>
        </p:spPr>
      </p:pic>
    </p:spTree>
    <p:extLst>
      <p:ext uri="{BB962C8B-B14F-4D97-AF65-F5344CB8AC3E}">
        <p14:creationId xmlns:p14="http://schemas.microsoft.com/office/powerpoint/2010/main" val="13305331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9" name="Text Box 13"/>
          <p:cNvSpPr txBox="1">
            <a:spLocks noChangeArrowheads="1"/>
          </p:cNvSpPr>
          <p:nvPr/>
        </p:nvSpPr>
        <p:spPr bwMode="auto">
          <a:xfrm>
            <a:off x="325438" y="554951"/>
            <a:ext cx="6981825" cy="400110"/>
          </a:xfrm>
          <a:prstGeom prst="rect">
            <a:avLst/>
          </a:prstGeom>
          <a:noFill/>
          <a:ln w="9525">
            <a:noFill/>
            <a:miter lim="800000"/>
            <a:headEnd/>
            <a:tailEnd/>
          </a:ln>
          <a:effectLst/>
        </p:spPr>
        <p:txBody>
          <a:bodyPr>
            <a:spAutoFit/>
          </a:bodyPr>
          <a:lstStyle/>
          <a:p>
            <a:pPr>
              <a:spcBef>
                <a:spcPct val="50000"/>
              </a:spcBef>
              <a:defRPr/>
            </a:pPr>
            <a:r>
              <a:rPr lang="pt-PT" sz="2000" b="1" dirty="0">
                <a:solidFill>
                  <a:srgbClr val="C00000"/>
                </a:solidFill>
                <a:effectLst>
                  <a:outerShdw blurRad="38100" dist="38100" dir="2700000" algn="tl">
                    <a:srgbClr val="C0C0C0"/>
                  </a:outerShdw>
                </a:effectLst>
                <a:latin typeface="Arial"/>
                <a:cs typeface="Arial"/>
              </a:rPr>
              <a:t>■</a:t>
            </a:r>
            <a:r>
              <a:rPr lang="pt-PT" sz="2000" b="1" dirty="0">
                <a:effectLst>
                  <a:outerShdw blurRad="38100" dist="38100" dir="2700000" algn="tl">
                    <a:srgbClr val="C0C0C0"/>
                  </a:outerShdw>
                </a:effectLst>
                <a:latin typeface="Arial"/>
                <a:cs typeface="Arial"/>
              </a:rPr>
              <a:t> 2. Implementação 	</a:t>
            </a:r>
            <a:endParaRPr lang="pt-PT" sz="2000" b="1" dirty="0">
              <a:effectLst>
                <a:outerShdw blurRad="38100" dist="38100" dir="2700000" algn="tl">
                  <a:srgbClr val="C0C0C0"/>
                </a:outerShdw>
              </a:effectLst>
              <a:latin typeface="Arial" charset="0"/>
            </a:endParaRPr>
          </a:p>
        </p:txBody>
      </p:sp>
      <p:sp>
        <p:nvSpPr>
          <p:cNvPr id="10247" name="Line 15"/>
          <p:cNvSpPr>
            <a:spLocks noChangeShapeType="1"/>
          </p:cNvSpPr>
          <p:nvPr/>
        </p:nvSpPr>
        <p:spPr bwMode="auto">
          <a:xfrm>
            <a:off x="250825" y="0"/>
            <a:ext cx="0" cy="765175"/>
          </a:xfrm>
          <a:prstGeom prst="line">
            <a:avLst/>
          </a:prstGeom>
          <a:noFill/>
          <a:ln w="25400">
            <a:solidFill>
              <a:schemeClr val="tx1"/>
            </a:solidFill>
            <a:round/>
            <a:headEnd/>
            <a:tailEnd/>
          </a:ln>
        </p:spPr>
        <p:txBody>
          <a:bodyPr/>
          <a:lstStyle/>
          <a:p>
            <a:endParaRPr lang="pt-PT"/>
          </a:p>
        </p:txBody>
      </p:sp>
      <p:sp>
        <p:nvSpPr>
          <p:cNvPr id="9237" name="Text Box 21"/>
          <p:cNvSpPr txBox="1">
            <a:spLocks noChangeArrowheads="1"/>
          </p:cNvSpPr>
          <p:nvPr/>
        </p:nvSpPr>
        <p:spPr bwMode="auto">
          <a:xfrm>
            <a:off x="260350" y="44450"/>
            <a:ext cx="6981825" cy="304800"/>
          </a:xfrm>
          <a:prstGeom prst="rect">
            <a:avLst/>
          </a:prstGeom>
          <a:noFill/>
          <a:ln w="9525">
            <a:noFill/>
            <a:miter lim="800000"/>
            <a:headEnd/>
            <a:tailEnd/>
          </a:ln>
          <a:effectLst/>
        </p:spPr>
        <p:txBody>
          <a:bodyPr>
            <a:spAutoFit/>
          </a:bodyPr>
          <a:lstStyle/>
          <a:p>
            <a:pPr>
              <a:spcBef>
                <a:spcPct val="50000"/>
              </a:spcBef>
              <a:defRPr/>
            </a:pPr>
            <a:endParaRPr lang="pt-PT" sz="1400" b="1" dirty="0">
              <a:solidFill>
                <a:srgbClr val="FF3300"/>
              </a:solidFill>
              <a:effectLst>
                <a:outerShdw blurRad="38100" dist="38100" dir="2700000" algn="tl">
                  <a:srgbClr val="C0C0C0"/>
                </a:outerShdw>
              </a:effectLst>
              <a:latin typeface="Arial" charset="0"/>
            </a:endParaRPr>
          </a:p>
        </p:txBody>
      </p:sp>
      <p:pic>
        <p:nvPicPr>
          <p:cNvPr id="7" name="Imagem 6">
            <a:extLst>
              <a:ext uri="{FF2B5EF4-FFF2-40B4-BE49-F238E27FC236}">
                <a16:creationId xmlns:a16="http://schemas.microsoft.com/office/drawing/2014/main" id="{54D42837-E70D-4C64-A8A7-E7F751502B92}"/>
              </a:ext>
            </a:extLst>
          </p:cNvPr>
          <p:cNvPicPr>
            <a:picLocks noChangeAspect="1"/>
          </p:cNvPicPr>
          <p:nvPr/>
        </p:nvPicPr>
        <p:blipFill>
          <a:blip r:embed="rId3"/>
          <a:stretch>
            <a:fillRect/>
          </a:stretch>
        </p:blipFill>
        <p:spPr>
          <a:xfrm>
            <a:off x="101225" y="904241"/>
            <a:ext cx="9014192" cy="266482"/>
          </a:xfrm>
          <a:prstGeom prst="rect">
            <a:avLst/>
          </a:prstGeom>
        </p:spPr>
      </p:pic>
      <p:sp>
        <p:nvSpPr>
          <p:cNvPr id="18" name="Rectângulo 19">
            <a:extLst>
              <a:ext uri="{FF2B5EF4-FFF2-40B4-BE49-F238E27FC236}">
                <a16:creationId xmlns:a16="http://schemas.microsoft.com/office/drawing/2014/main" id="{CC873ECC-2D88-4A22-91F1-E738DF9BE5E9}"/>
              </a:ext>
            </a:extLst>
          </p:cNvPr>
          <p:cNvSpPr/>
          <p:nvPr/>
        </p:nvSpPr>
        <p:spPr>
          <a:xfrm>
            <a:off x="5535613" y="610184"/>
            <a:ext cx="3505200" cy="261610"/>
          </a:xfrm>
          <a:prstGeom prst="rect">
            <a:avLst/>
          </a:prstGeom>
        </p:spPr>
        <p:txBody>
          <a:bodyPr wrap="square">
            <a:spAutoFit/>
          </a:bodyPr>
          <a:lstStyle/>
          <a:p>
            <a:pPr algn="r"/>
            <a:r>
              <a:rPr lang="pt-PT" sz="1100" b="1" cap="all" dirty="0">
                <a:highlight>
                  <a:srgbClr val="FFFF00"/>
                </a:highlight>
              </a:rPr>
              <a:t>ENGENHARIA INFORMÁTICA</a:t>
            </a:r>
            <a:endParaRPr lang="pt-PT" sz="1100" dirty="0">
              <a:highlight>
                <a:srgbClr val="FFFF00"/>
              </a:highlight>
            </a:endParaRPr>
          </a:p>
        </p:txBody>
      </p:sp>
      <p:pic>
        <p:nvPicPr>
          <p:cNvPr id="20" name="Imagem 19">
            <a:extLst>
              <a:ext uri="{FF2B5EF4-FFF2-40B4-BE49-F238E27FC236}">
                <a16:creationId xmlns:a16="http://schemas.microsoft.com/office/drawing/2014/main" id="{698D1AFC-0FD6-4DFA-A381-805A758D4B1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04047" y="81007"/>
            <a:ext cx="2689589" cy="668346"/>
          </a:xfrm>
          <a:prstGeom prst="rect">
            <a:avLst/>
          </a:prstGeom>
        </p:spPr>
      </p:pic>
      <p:sp>
        <p:nvSpPr>
          <p:cNvPr id="15" name="Text Box 10">
            <a:extLst>
              <a:ext uri="{FF2B5EF4-FFF2-40B4-BE49-F238E27FC236}">
                <a16:creationId xmlns:a16="http://schemas.microsoft.com/office/drawing/2014/main" id="{2AE8AC60-74C9-4824-90A3-A23A5C2A3A39}"/>
              </a:ext>
            </a:extLst>
          </p:cNvPr>
          <p:cNvSpPr txBox="1">
            <a:spLocks noChangeArrowheads="1"/>
          </p:cNvSpPr>
          <p:nvPr/>
        </p:nvSpPr>
        <p:spPr bwMode="auto">
          <a:xfrm>
            <a:off x="8288338" y="6296025"/>
            <a:ext cx="827087" cy="366713"/>
          </a:xfrm>
          <a:prstGeom prst="rect">
            <a:avLst/>
          </a:prstGeom>
          <a:noFill/>
          <a:ln w="9525">
            <a:noFill/>
            <a:miter lim="800000"/>
            <a:headEnd/>
            <a:tailEnd/>
          </a:ln>
        </p:spPr>
        <p:txBody>
          <a:bodyPr>
            <a:spAutoFit/>
          </a:bodyPr>
          <a:lstStyle/>
          <a:p>
            <a:pPr>
              <a:spcBef>
                <a:spcPct val="50000"/>
              </a:spcBef>
            </a:pPr>
            <a:endParaRPr lang="pt-PT"/>
          </a:p>
        </p:txBody>
      </p:sp>
      <p:sp>
        <p:nvSpPr>
          <p:cNvPr id="16" name="Rectangle 11">
            <a:extLst>
              <a:ext uri="{FF2B5EF4-FFF2-40B4-BE49-F238E27FC236}">
                <a16:creationId xmlns:a16="http://schemas.microsoft.com/office/drawing/2014/main" id="{07A20E72-4407-4F3E-98C6-99518A20CF4B}"/>
              </a:ext>
            </a:extLst>
          </p:cNvPr>
          <p:cNvSpPr>
            <a:spLocks noChangeArrowheads="1"/>
          </p:cNvSpPr>
          <p:nvPr/>
        </p:nvSpPr>
        <p:spPr bwMode="auto">
          <a:xfrm>
            <a:off x="8327571" y="6496091"/>
            <a:ext cx="936625" cy="260350"/>
          </a:xfrm>
          <a:prstGeom prst="rect">
            <a:avLst/>
          </a:prstGeom>
          <a:noFill/>
          <a:ln w="9525">
            <a:noFill/>
            <a:miter lim="800000"/>
            <a:headEnd/>
            <a:tailEnd/>
          </a:ln>
        </p:spPr>
        <p:txBody>
          <a:bodyPr anchor="ctr"/>
          <a:lstStyle/>
          <a:p>
            <a:pPr algn="ctr"/>
            <a:r>
              <a:rPr lang="pt-PT" sz="1000" dirty="0"/>
              <a:t>- </a:t>
            </a:r>
            <a:fld id="{1234D2FF-8FB9-47A1-B8C9-42A5F500BA2F}" type="slidenum">
              <a:rPr lang="pt-PT" sz="1000"/>
              <a:pPr algn="ctr"/>
              <a:t>18</a:t>
            </a:fld>
            <a:r>
              <a:rPr lang="pt-PT" sz="1000" dirty="0"/>
              <a:t> -</a:t>
            </a:r>
          </a:p>
        </p:txBody>
      </p:sp>
      <p:pic>
        <p:nvPicPr>
          <p:cNvPr id="17" name="Imagem 16">
            <a:extLst>
              <a:ext uri="{FF2B5EF4-FFF2-40B4-BE49-F238E27FC236}">
                <a16:creationId xmlns:a16="http://schemas.microsoft.com/office/drawing/2014/main" id="{AED8EEE7-4A6C-417E-A3EF-6BF0EA2102A5}"/>
              </a:ext>
            </a:extLst>
          </p:cNvPr>
          <p:cNvPicPr>
            <a:picLocks noChangeAspect="1"/>
          </p:cNvPicPr>
          <p:nvPr/>
        </p:nvPicPr>
        <p:blipFill>
          <a:blip r:embed="rId5"/>
          <a:stretch>
            <a:fillRect/>
          </a:stretch>
        </p:blipFill>
        <p:spPr>
          <a:xfrm>
            <a:off x="0" y="6320212"/>
            <a:ext cx="9144000" cy="253252"/>
          </a:xfrm>
          <a:prstGeom prst="rect">
            <a:avLst/>
          </a:prstGeom>
        </p:spPr>
      </p:pic>
      <p:sp>
        <p:nvSpPr>
          <p:cNvPr id="19" name="Subtítulo 2">
            <a:extLst>
              <a:ext uri="{FF2B5EF4-FFF2-40B4-BE49-F238E27FC236}">
                <a16:creationId xmlns:a16="http://schemas.microsoft.com/office/drawing/2014/main" id="{18C9A691-8CD2-4B06-B51B-700E27ED2FF7}"/>
              </a:ext>
            </a:extLst>
          </p:cNvPr>
          <p:cNvSpPr txBox="1">
            <a:spLocks/>
          </p:cNvSpPr>
          <p:nvPr/>
        </p:nvSpPr>
        <p:spPr>
          <a:xfrm>
            <a:off x="836017" y="6524516"/>
            <a:ext cx="7698382" cy="162409"/>
          </a:xfrm>
          <a:prstGeom prst="rect">
            <a:avLst/>
          </a:prstGeom>
        </p:spPr>
        <p:txBody>
          <a:bodyPr vert="horz" lIns="68580" tIns="34290" rIns="68580" bIns="3429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pt-PT" sz="900" dirty="0">
                <a:latin typeface="Arial" charset="0"/>
                <a:ea typeface="Arial" charset="0"/>
                <a:cs typeface="Arial" charset="0"/>
              </a:rPr>
              <a:t>@2022, 24522 – Inês Esteves – 26300 – Ana Rita Guimarães </a:t>
            </a:r>
            <a:r>
              <a:rPr lang="pt-PT" sz="900" b="1" dirty="0">
                <a:solidFill>
                  <a:srgbClr val="C00000"/>
                </a:solidFill>
                <a:latin typeface="Arial" charset="0"/>
                <a:ea typeface="Arial" charset="0"/>
                <a:cs typeface="Arial" charset="0"/>
              </a:rPr>
              <a:t>Unidade Curricular: INTELIGÊNCIA ARTIFICIAL </a:t>
            </a:r>
            <a:r>
              <a:rPr lang="pt-PT" sz="900" dirty="0">
                <a:latin typeface="Arial" charset="0"/>
                <a:ea typeface="Arial" charset="0"/>
                <a:cs typeface="Arial" charset="0"/>
              </a:rPr>
              <a:t>– Ano Letivo 2020/2022 </a:t>
            </a:r>
            <a:endParaRPr lang="pt-PT" sz="900" b="1" dirty="0">
              <a:latin typeface="Arial" charset="0"/>
              <a:ea typeface="Arial" charset="0"/>
              <a:cs typeface="Arial" charset="0"/>
            </a:endParaRPr>
          </a:p>
        </p:txBody>
      </p:sp>
      <p:pic>
        <p:nvPicPr>
          <p:cNvPr id="21" name="Imagem 20">
            <a:extLst>
              <a:ext uri="{FF2B5EF4-FFF2-40B4-BE49-F238E27FC236}">
                <a16:creationId xmlns:a16="http://schemas.microsoft.com/office/drawing/2014/main" id="{3E33BC33-E477-4247-B106-480F5560B06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8125" y="6488336"/>
            <a:ext cx="545959" cy="199802"/>
          </a:xfrm>
          <a:prstGeom prst="rect">
            <a:avLst/>
          </a:prstGeom>
        </p:spPr>
      </p:pic>
      <p:sp>
        <p:nvSpPr>
          <p:cNvPr id="22" name="CaixaDeTexto 21">
            <a:extLst>
              <a:ext uri="{FF2B5EF4-FFF2-40B4-BE49-F238E27FC236}">
                <a16:creationId xmlns:a16="http://schemas.microsoft.com/office/drawing/2014/main" id="{8E8AE569-C7F6-4CD1-97CE-5E46B36F9B26}"/>
              </a:ext>
            </a:extLst>
          </p:cNvPr>
          <p:cNvSpPr txBox="1"/>
          <p:nvPr/>
        </p:nvSpPr>
        <p:spPr>
          <a:xfrm>
            <a:off x="1309552" y="6588392"/>
            <a:ext cx="7680234" cy="253916"/>
          </a:xfrm>
          <a:prstGeom prst="rect">
            <a:avLst/>
          </a:prstGeom>
          <a:noFill/>
        </p:spPr>
        <p:txBody>
          <a:bodyPr wrap="square">
            <a:spAutoFit/>
          </a:bodyPr>
          <a:lstStyle/>
          <a:p>
            <a:r>
              <a:rPr lang="pt-PT" sz="1050" dirty="0">
                <a:latin typeface="Arial" charset="0"/>
                <a:ea typeface="Arial" charset="0"/>
                <a:cs typeface="Arial" charset="0"/>
              </a:rPr>
              <a:t>Trabalho Prático TP1~ desenvolver as capacidades dos estudantes na escrita de algoritmos de pesquisa de soluções</a:t>
            </a:r>
            <a:endParaRPr lang="pt-PT" sz="1050" dirty="0"/>
          </a:p>
        </p:txBody>
      </p:sp>
      <p:pic>
        <p:nvPicPr>
          <p:cNvPr id="3" name="Imagem 2">
            <a:extLst>
              <a:ext uri="{FF2B5EF4-FFF2-40B4-BE49-F238E27FC236}">
                <a16:creationId xmlns:a16="http://schemas.microsoft.com/office/drawing/2014/main" id="{00AF9B84-79B8-4512-95AB-CCE1EFCB8CFB}"/>
              </a:ext>
            </a:extLst>
          </p:cNvPr>
          <p:cNvPicPr>
            <a:picLocks noChangeAspect="1"/>
          </p:cNvPicPr>
          <p:nvPr/>
        </p:nvPicPr>
        <p:blipFill>
          <a:blip r:embed="rId7"/>
          <a:stretch>
            <a:fillRect/>
          </a:stretch>
        </p:blipFill>
        <p:spPr>
          <a:xfrm>
            <a:off x="862544" y="1036263"/>
            <a:ext cx="7491554" cy="5235575"/>
          </a:xfrm>
          <a:prstGeom prst="rect">
            <a:avLst/>
          </a:prstGeom>
        </p:spPr>
      </p:pic>
    </p:spTree>
    <p:extLst>
      <p:ext uri="{BB962C8B-B14F-4D97-AF65-F5344CB8AC3E}">
        <p14:creationId xmlns:p14="http://schemas.microsoft.com/office/powerpoint/2010/main" val="316312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9" name="Text Box 13"/>
          <p:cNvSpPr txBox="1">
            <a:spLocks noChangeArrowheads="1"/>
          </p:cNvSpPr>
          <p:nvPr/>
        </p:nvSpPr>
        <p:spPr bwMode="auto">
          <a:xfrm>
            <a:off x="325438" y="554951"/>
            <a:ext cx="6981825" cy="400110"/>
          </a:xfrm>
          <a:prstGeom prst="rect">
            <a:avLst/>
          </a:prstGeom>
          <a:noFill/>
          <a:ln w="9525">
            <a:noFill/>
            <a:miter lim="800000"/>
            <a:headEnd/>
            <a:tailEnd/>
          </a:ln>
          <a:effectLst/>
        </p:spPr>
        <p:txBody>
          <a:bodyPr>
            <a:spAutoFit/>
          </a:bodyPr>
          <a:lstStyle/>
          <a:p>
            <a:pPr>
              <a:spcBef>
                <a:spcPct val="50000"/>
              </a:spcBef>
              <a:defRPr/>
            </a:pPr>
            <a:r>
              <a:rPr lang="pt-PT" sz="2000" b="1" dirty="0">
                <a:solidFill>
                  <a:srgbClr val="C00000"/>
                </a:solidFill>
                <a:effectLst>
                  <a:outerShdw blurRad="38100" dist="38100" dir="2700000" algn="tl">
                    <a:srgbClr val="C0C0C0"/>
                  </a:outerShdw>
                </a:effectLst>
                <a:latin typeface="Arial"/>
                <a:cs typeface="Arial"/>
              </a:rPr>
              <a:t>■</a:t>
            </a:r>
            <a:r>
              <a:rPr lang="pt-PT" sz="2000" b="1" dirty="0">
                <a:effectLst>
                  <a:outerShdw blurRad="38100" dist="38100" dir="2700000" algn="tl">
                    <a:srgbClr val="C0C0C0"/>
                  </a:outerShdw>
                </a:effectLst>
                <a:latin typeface="Arial"/>
                <a:cs typeface="Arial"/>
              </a:rPr>
              <a:t> 2. Implementação 	</a:t>
            </a:r>
            <a:endParaRPr lang="pt-PT" sz="2000" b="1" dirty="0">
              <a:effectLst>
                <a:outerShdw blurRad="38100" dist="38100" dir="2700000" algn="tl">
                  <a:srgbClr val="C0C0C0"/>
                </a:outerShdw>
              </a:effectLst>
              <a:latin typeface="Arial" charset="0"/>
            </a:endParaRPr>
          </a:p>
        </p:txBody>
      </p:sp>
      <p:sp>
        <p:nvSpPr>
          <p:cNvPr id="10247" name="Line 15"/>
          <p:cNvSpPr>
            <a:spLocks noChangeShapeType="1"/>
          </p:cNvSpPr>
          <p:nvPr/>
        </p:nvSpPr>
        <p:spPr bwMode="auto">
          <a:xfrm>
            <a:off x="250825" y="0"/>
            <a:ext cx="0" cy="765175"/>
          </a:xfrm>
          <a:prstGeom prst="line">
            <a:avLst/>
          </a:prstGeom>
          <a:noFill/>
          <a:ln w="25400">
            <a:solidFill>
              <a:schemeClr val="tx1"/>
            </a:solidFill>
            <a:round/>
            <a:headEnd/>
            <a:tailEnd/>
          </a:ln>
        </p:spPr>
        <p:txBody>
          <a:bodyPr/>
          <a:lstStyle/>
          <a:p>
            <a:endParaRPr lang="pt-PT"/>
          </a:p>
        </p:txBody>
      </p:sp>
      <p:sp>
        <p:nvSpPr>
          <p:cNvPr id="9237" name="Text Box 21"/>
          <p:cNvSpPr txBox="1">
            <a:spLocks noChangeArrowheads="1"/>
          </p:cNvSpPr>
          <p:nvPr/>
        </p:nvSpPr>
        <p:spPr bwMode="auto">
          <a:xfrm>
            <a:off x="260350" y="44450"/>
            <a:ext cx="6981825" cy="304800"/>
          </a:xfrm>
          <a:prstGeom prst="rect">
            <a:avLst/>
          </a:prstGeom>
          <a:noFill/>
          <a:ln w="9525">
            <a:noFill/>
            <a:miter lim="800000"/>
            <a:headEnd/>
            <a:tailEnd/>
          </a:ln>
          <a:effectLst/>
        </p:spPr>
        <p:txBody>
          <a:bodyPr>
            <a:spAutoFit/>
          </a:bodyPr>
          <a:lstStyle/>
          <a:p>
            <a:pPr>
              <a:spcBef>
                <a:spcPct val="50000"/>
              </a:spcBef>
              <a:defRPr/>
            </a:pPr>
            <a:endParaRPr lang="pt-PT" sz="1400" b="1" dirty="0">
              <a:solidFill>
                <a:srgbClr val="FF3300"/>
              </a:solidFill>
              <a:effectLst>
                <a:outerShdw blurRad="38100" dist="38100" dir="2700000" algn="tl">
                  <a:srgbClr val="C0C0C0"/>
                </a:outerShdw>
              </a:effectLst>
              <a:latin typeface="Arial" charset="0"/>
            </a:endParaRPr>
          </a:p>
        </p:txBody>
      </p:sp>
      <p:pic>
        <p:nvPicPr>
          <p:cNvPr id="7" name="Imagem 6">
            <a:extLst>
              <a:ext uri="{FF2B5EF4-FFF2-40B4-BE49-F238E27FC236}">
                <a16:creationId xmlns:a16="http://schemas.microsoft.com/office/drawing/2014/main" id="{54D42837-E70D-4C64-A8A7-E7F751502B92}"/>
              </a:ext>
            </a:extLst>
          </p:cNvPr>
          <p:cNvPicPr>
            <a:picLocks noChangeAspect="1"/>
          </p:cNvPicPr>
          <p:nvPr/>
        </p:nvPicPr>
        <p:blipFill>
          <a:blip r:embed="rId3"/>
          <a:stretch>
            <a:fillRect/>
          </a:stretch>
        </p:blipFill>
        <p:spPr>
          <a:xfrm>
            <a:off x="101225" y="904241"/>
            <a:ext cx="9014192" cy="266482"/>
          </a:xfrm>
          <a:prstGeom prst="rect">
            <a:avLst/>
          </a:prstGeom>
        </p:spPr>
      </p:pic>
      <p:sp>
        <p:nvSpPr>
          <p:cNvPr id="18" name="Rectângulo 19">
            <a:extLst>
              <a:ext uri="{FF2B5EF4-FFF2-40B4-BE49-F238E27FC236}">
                <a16:creationId xmlns:a16="http://schemas.microsoft.com/office/drawing/2014/main" id="{CC873ECC-2D88-4A22-91F1-E738DF9BE5E9}"/>
              </a:ext>
            </a:extLst>
          </p:cNvPr>
          <p:cNvSpPr/>
          <p:nvPr/>
        </p:nvSpPr>
        <p:spPr>
          <a:xfrm>
            <a:off x="5535613" y="610184"/>
            <a:ext cx="3505200" cy="261610"/>
          </a:xfrm>
          <a:prstGeom prst="rect">
            <a:avLst/>
          </a:prstGeom>
        </p:spPr>
        <p:txBody>
          <a:bodyPr wrap="square">
            <a:spAutoFit/>
          </a:bodyPr>
          <a:lstStyle/>
          <a:p>
            <a:pPr algn="r"/>
            <a:r>
              <a:rPr lang="pt-PT" sz="1100" b="1" cap="all" dirty="0">
                <a:highlight>
                  <a:srgbClr val="FFFF00"/>
                </a:highlight>
              </a:rPr>
              <a:t>ENGENHARIA INFORMÁTICA</a:t>
            </a:r>
            <a:endParaRPr lang="pt-PT" sz="1100" dirty="0">
              <a:highlight>
                <a:srgbClr val="FFFF00"/>
              </a:highlight>
            </a:endParaRPr>
          </a:p>
        </p:txBody>
      </p:sp>
      <p:pic>
        <p:nvPicPr>
          <p:cNvPr id="20" name="Imagem 19">
            <a:extLst>
              <a:ext uri="{FF2B5EF4-FFF2-40B4-BE49-F238E27FC236}">
                <a16:creationId xmlns:a16="http://schemas.microsoft.com/office/drawing/2014/main" id="{698D1AFC-0FD6-4DFA-A381-805A758D4B1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04047" y="81007"/>
            <a:ext cx="2689589" cy="668346"/>
          </a:xfrm>
          <a:prstGeom prst="rect">
            <a:avLst/>
          </a:prstGeom>
        </p:spPr>
      </p:pic>
      <p:sp>
        <p:nvSpPr>
          <p:cNvPr id="15" name="Text Box 10">
            <a:extLst>
              <a:ext uri="{FF2B5EF4-FFF2-40B4-BE49-F238E27FC236}">
                <a16:creationId xmlns:a16="http://schemas.microsoft.com/office/drawing/2014/main" id="{2AE8AC60-74C9-4824-90A3-A23A5C2A3A39}"/>
              </a:ext>
            </a:extLst>
          </p:cNvPr>
          <p:cNvSpPr txBox="1">
            <a:spLocks noChangeArrowheads="1"/>
          </p:cNvSpPr>
          <p:nvPr/>
        </p:nvSpPr>
        <p:spPr bwMode="auto">
          <a:xfrm>
            <a:off x="8288338" y="6296025"/>
            <a:ext cx="827087" cy="366713"/>
          </a:xfrm>
          <a:prstGeom prst="rect">
            <a:avLst/>
          </a:prstGeom>
          <a:noFill/>
          <a:ln w="9525">
            <a:noFill/>
            <a:miter lim="800000"/>
            <a:headEnd/>
            <a:tailEnd/>
          </a:ln>
        </p:spPr>
        <p:txBody>
          <a:bodyPr>
            <a:spAutoFit/>
          </a:bodyPr>
          <a:lstStyle/>
          <a:p>
            <a:pPr>
              <a:spcBef>
                <a:spcPct val="50000"/>
              </a:spcBef>
            </a:pPr>
            <a:endParaRPr lang="pt-PT"/>
          </a:p>
        </p:txBody>
      </p:sp>
      <p:sp>
        <p:nvSpPr>
          <p:cNvPr id="16" name="Rectangle 11">
            <a:extLst>
              <a:ext uri="{FF2B5EF4-FFF2-40B4-BE49-F238E27FC236}">
                <a16:creationId xmlns:a16="http://schemas.microsoft.com/office/drawing/2014/main" id="{07A20E72-4407-4F3E-98C6-99518A20CF4B}"/>
              </a:ext>
            </a:extLst>
          </p:cNvPr>
          <p:cNvSpPr>
            <a:spLocks noChangeArrowheads="1"/>
          </p:cNvSpPr>
          <p:nvPr/>
        </p:nvSpPr>
        <p:spPr bwMode="auto">
          <a:xfrm>
            <a:off x="8327571" y="6496091"/>
            <a:ext cx="936625" cy="260350"/>
          </a:xfrm>
          <a:prstGeom prst="rect">
            <a:avLst/>
          </a:prstGeom>
          <a:noFill/>
          <a:ln w="9525">
            <a:noFill/>
            <a:miter lim="800000"/>
            <a:headEnd/>
            <a:tailEnd/>
          </a:ln>
        </p:spPr>
        <p:txBody>
          <a:bodyPr anchor="ctr"/>
          <a:lstStyle/>
          <a:p>
            <a:pPr algn="ctr"/>
            <a:r>
              <a:rPr lang="pt-PT" sz="1000" dirty="0"/>
              <a:t>- </a:t>
            </a:r>
            <a:fld id="{1234D2FF-8FB9-47A1-B8C9-42A5F500BA2F}" type="slidenum">
              <a:rPr lang="pt-PT" sz="1000"/>
              <a:pPr algn="ctr"/>
              <a:t>19</a:t>
            </a:fld>
            <a:r>
              <a:rPr lang="pt-PT" sz="1000" dirty="0"/>
              <a:t> -</a:t>
            </a:r>
          </a:p>
        </p:txBody>
      </p:sp>
      <p:pic>
        <p:nvPicPr>
          <p:cNvPr id="17" name="Imagem 16">
            <a:extLst>
              <a:ext uri="{FF2B5EF4-FFF2-40B4-BE49-F238E27FC236}">
                <a16:creationId xmlns:a16="http://schemas.microsoft.com/office/drawing/2014/main" id="{AED8EEE7-4A6C-417E-A3EF-6BF0EA2102A5}"/>
              </a:ext>
            </a:extLst>
          </p:cNvPr>
          <p:cNvPicPr>
            <a:picLocks noChangeAspect="1"/>
          </p:cNvPicPr>
          <p:nvPr/>
        </p:nvPicPr>
        <p:blipFill>
          <a:blip r:embed="rId5"/>
          <a:stretch>
            <a:fillRect/>
          </a:stretch>
        </p:blipFill>
        <p:spPr>
          <a:xfrm>
            <a:off x="0" y="6320212"/>
            <a:ext cx="9144000" cy="253252"/>
          </a:xfrm>
          <a:prstGeom prst="rect">
            <a:avLst/>
          </a:prstGeom>
        </p:spPr>
      </p:pic>
      <p:sp>
        <p:nvSpPr>
          <p:cNvPr id="19" name="Subtítulo 2">
            <a:extLst>
              <a:ext uri="{FF2B5EF4-FFF2-40B4-BE49-F238E27FC236}">
                <a16:creationId xmlns:a16="http://schemas.microsoft.com/office/drawing/2014/main" id="{18C9A691-8CD2-4B06-B51B-700E27ED2FF7}"/>
              </a:ext>
            </a:extLst>
          </p:cNvPr>
          <p:cNvSpPr txBox="1">
            <a:spLocks/>
          </p:cNvSpPr>
          <p:nvPr/>
        </p:nvSpPr>
        <p:spPr>
          <a:xfrm>
            <a:off x="836017" y="6524516"/>
            <a:ext cx="7698382" cy="162409"/>
          </a:xfrm>
          <a:prstGeom prst="rect">
            <a:avLst/>
          </a:prstGeom>
        </p:spPr>
        <p:txBody>
          <a:bodyPr vert="horz" lIns="68580" tIns="34290" rIns="68580" bIns="3429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pt-PT" sz="900" dirty="0">
                <a:latin typeface="Arial" charset="0"/>
                <a:ea typeface="Arial" charset="0"/>
                <a:cs typeface="Arial" charset="0"/>
              </a:rPr>
              <a:t>@2022, 24522 – Inês Esteves – 26300 – Ana Rita Guimarães </a:t>
            </a:r>
            <a:r>
              <a:rPr lang="pt-PT" sz="900" b="1" dirty="0">
                <a:solidFill>
                  <a:srgbClr val="C00000"/>
                </a:solidFill>
                <a:latin typeface="Arial" charset="0"/>
                <a:ea typeface="Arial" charset="0"/>
                <a:cs typeface="Arial" charset="0"/>
              </a:rPr>
              <a:t>Unidade Curricular: INTELIGÊNCIA ARTIFICIAL </a:t>
            </a:r>
            <a:r>
              <a:rPr lang="pt-PT" sz="900" dirty="0">
                <a:latin typeface="Arial" charset="0"/>
                <a:ea typeface="Arial" charset="0"/>
                <a:cs typeface="Arial" charset="0"/>
              </a:rPr>
              <a:t>– Ano Letivo 2020/2022 </a:t>
            </a:r>
            <a:endParaRPr lang="pt-PT" sz="900" b="1" dirty="0">
              <a:latin typeface="Arial" charset="0"/>
              <a:ea typeface="Arial" charset="0"/>
              <a:cs typeface="Arial" charset="0"/>
            </a:endParaRPr>
          </a:p>
        </p:txBody>
      </p:sp>
      <p:pic>
        <p:nvPicPr>
          <p:cNvPr id="21" name="Imagem 20">
            <a:extLst>
              <a:ext uri="{FF2B5EF4-FFF2-40B4-BE49-F238E27FC236}">
                <a16:creationId xmlns:a16="http://schemas.microsoft.com/office/drawing/2014/main" id="{3E33BC33-E477-4247-B106-480F5560B06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8125" y="6488336"/>
            <a:ext cx="545959" cy="199802"/>
          </a:xfrm>
          <a:prstGeom prst="rect">
            <a:avLst/>
          </a:prstGeom>
        </p:spPr>
      </p:pic>
      <p:sp>
        <p:nvSpPr>
          <p:cNvPr id="22" name="CaixaDeTexto 21">
            <a:extLst>
              <a:ext uri="{FF2B5EF4-FFF2-40B4-BE49-F238E27FC236}">
                <a16:creationId xmlns:a16="http://schemas.microsoft.com/office/drawing/2014/main" id="{8E8AE569-C7F6-4CD1-97CE-5E46B36F9B26}"/>
              </a:ext>
            </a:extLst>
          </p:cNvPr>
          <p:cNvSpPr txBox="1"/>
          <p:nvPr/>
        </p:nvSpPr>
        <p:spPr>
          <a:xfrm>
            <a:off x="1309552" y="6588392"/>
            <a:ext cx="7680234" cy="253916"/>
          </a:xfrm>
          <a:prstGeom prst="rect">
            <a:avLst/>
          </a:prstGeom>
          <a:noFill/>
        </p:spPr>
        <p:txBody>
          <a:bodyPr wrap="square">
            <a:spAutoFit/>
          </a:bodyPr>
          <a:lstStyle/>
          <a:p>
            <a:r>
              <a:rPr lang="pt-PT" sz="1050" dirty="0">
                <a:latin typeface="Arial" charset="0"/>
                <a:ea typeface="Arial" charset="0"/>
                <a:cs typeface="Arial" charset="0"/>
              </a:rPr>
              <a:t>Trabalho Prático TP1~ desenvolver as capacidades dos estudantes na escrita de algoritmos de pesquisa de soluções</a:t>
            </a:r>
            <a:endParaRPr lang="pt-PT" sz="1050" dirty="0"/>
          </a:p>
        </p:txBody>
      </p:sp>
      <p:pic>
        <p:nvPicPr>
          <p:cNvPr id="4" name="Imagem 3">
            <a:extLst>
              <a:ext uri="{FF2B5EF4-FFF2-40B4-BE49-F238E27FC236}">
                <a16:creationId xmlns:a16="http://schemas.microsoft.com/office/drawing/2014/main" id="{AFCB6C07-8254-4BBB-B098-94C52F0433A8}"/>
              </a:ext>
            </a:extLst>
          </p:cNvPr>
          <p:cNvPicPr>
            <a:picLocks noChangeAspect="1"/>
          </p:cNvPicPr>
          <p:nvPr/>
        </p:nvPicPr>
        <p:blipFill>
          <a:blip r:embed="rId7"/>
          <a:stretch>
            <a:fillRect/>
          </a:stretch>
        </p:blipFill>
        <p:spPr>
          <a:xfrm>
            <a:off x="855067" y="1146861"/>
            <a:ext cx="7543799" cy="5212747"/>
          </a:xfrm>
          <a:prstGeom prst="rect">
            <a:avLst/>
          </a:prstGeom>
        </p:spPr>
      </p:pic>
    </p:spTree>
    <p:extLst>
      <p:ext uri="{BB962C8B-B14F-4D97-AF65-F5344CB8AC3E}">
        <p14:creationId xmlns:p14="http://schemas.microsoft.com/office/powerpoint/2010/main" val="14936021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9" name="Text Box 13"/>
          <p:cNvSpPr txBox="1">
            <a:spLocks noChangeArrowheads="1"/>
          </p:cNvSpPr>
          <p:nvPr/>
        </p:nvSpPr>
        <p:spPr bwMode="auto">
          <a:xfrm>
            <a:off x="306388" y="557213"/>
            <a:ext cx="6981825" cy="400050"/>
          </a:xfrm>
          <a:prstGeom prst="rect">
            <a:avLst/>
          </a:prstGeom>
          <a:noFill/>
          <a:ln w="9525">
            <a:noFill/>
            <a:miter lim="800000"/>
            <a:headEnd/>
            <a:tailEnd/>
          </a:ln>
          <a:effectLst/>
        </p:spPr>
        <p:txBody>
          <a:bodyPr>
            <a:spAutoFit/>
          </a:bodyPr>
          <a:lstStyle/>
          <a:p>
            <a:pPr>
              <a:spcBef>
                <a:spcPct val="50000"/>
              </a:spcBef>
              <a:defRPr/>
            </a:pPr>
            <a:r>
              <a:rPr lang="pt-PT" sz="2000" b="1" dirty="0">
                <a:solidFill>
                  <a:srgbClr val="C00000"/>
                </a:solidFill>
                <a:effectLst>
                  <a:outerShdw blurRad="38100" dist="38100" dir="2700000" algn="tl">
                    <a:srgbClr val="C0C0C0"/>
                  </a:outerShdw>
                </a:effectLst>
                <a:latin typeface="Arial"/>
                <a:cs typeface="Arial"/>
              </a:rPr>
              <a:t>■</a:t>
            </a:r>
            <a:r>
              <a:rPr lang="pt-PT" sz="2000" b="1" dirty="0">
                <a:effectLst>
                  <a:outerShdw blurRad="38100" dist="38100" dir="2700000" algn="tl">
                    <a:srgbClr val="C0C0C0"/>
                  </a:outerShdw>
                </a:effectLst>
                <a:latin typeface="Arial"/>
                <a:cs typeface="Arial"/>
              </a:rPr>
              <a:t> </a:t>
            </a:r>
            <a:r>
              <a:rPr lang="pt-PT" b="1" dirty="0">
                <a:effectLst>
                  <a:outerShdw blurRad="38100" dist="38100" dir="2700000" algn="tl">
                    <a:srgbClr val="000000">
                      <a:alpha val="43137"/>
                    </a:srgbClr>
                  </a:outerShdw>
                </a:effectLst>
                <a:latin typeface="Arial"/>
                <a:cs typeface="Arial"/>
              </a:rPr>
              <a:t>Índice</a:t>
            </a:r>
            <a:endParaRPr lang="pt-PT" sz="2000" b="1" dirty="0">
              <a:effectLst>
                <a:outerShdw blurRad="38100" dist="38100" dir="2700000" algn="tl">
                  <a:srgbClr val="000000">
                    <a:alpha val="43137"/>
                  </a:srgbClr>
                </a:outerShdw>
              </a:effectLst>
              <a:latin typeface="Arial" charset="0"/>
            </a:endParaRPr>
          </a:p>
        </p:txBody>
      </p:sp>
      <p:sp>
        <p:nvSpPr>
          <p:cNvPr id="10247" name="Line 15"/>
          <p:cNvSpPr>
            <a:spLocks noChangeShapeType="1"/>
          </p:cNvSpPr>
          <p:nvPr/>
        </p:nvSpPr>
        <p:spPr bwMode="auto">
          <a:xfrm>
            <a:off x="250825" y="0"/>
            <a:ext cx="0" cy="765175"/>
          </a:xfrm>
          <a:prstGeom prst="line">
            <a:avLst/>
          </a:prstGeom>
          <a:noFill/>
          <a:ln w="25400">
            <a:solidFill>
              <a:schemeClr val="tx1"/>
            </a:solidFill>
            <a:round/>
            <a:headEnd/>
            <a:tailEnd/>
          </a:ln>
        </p:spPr>
        <p:txBody>
          <a:bodyPr/>
          <a:lstStyle/>
          <a:p>
            <a:endParaRPr lang="pt-PT"/>
          </a:p>
        </p:txBody>
      </p:sp>
      <p:sp>
        <p:nvSpPr>
          <p:cNvPr id="9237" name="Text Box 21"/>
          <p:cNvSpPr txBox="1">
            <a:spLocks noChangeArrowheads="1"/>
          </p:cNvSpPr>
          <p:nvPr/>
        </p:nvSpPr>
        <p:spPr bwMode="auto">
          <a:xfrm>
            <a:off x="260350" y="44450"/>
            <a:ext cx="6981825" cy="304800"/>
          </a:xfrm>
          <a:prstGeom prst="rect">
            <a:avLst/>
          </a:prstGeom>
          <a:noFill/>
          <a:ln w="9525">
            <a:noFill/>
            <a:miter lim="800000"/>
            <a:headEnd/>
            <a:tailEnd/>
          </a:ln>
          <a:effectLst/>
        </p:spPr>
        <p:txBody>
          <a:bodyPr>
            <a:spAutoFit/>
          </a:bodyPr>
          <a:lstStyle/>
          <a:p>
            <a:pPr>
              <a:spcBef>
                <a:spcPct val="50000"/>
              </a:spcBef>
              <a:defRPr/>
            </a:pPr>
            <a:endParaRPr lang="pt-PT" sz="1400" b="1" dirty="0">
              <a:solidFill>
                <a:srgbClr val="FF3300"/>
              </a:solidFill>
              <a:effectLst>
                <a:outerShdw blurRad="38100" dist="38100" dir="2700000" algn="tl">
                  <a:srgbClr val="C0C0C0"/>
                </a:outerShdw>
              </a:effectLst>
              <a:latin typeface="Arial" charset="0"/>
            </a:endParaRPr>
          </a:p>
        </p:txBody>
      </p:sp>
      <p:pic>
        <p:nvPicPr>
          <p:cNvPr id="7" name="Imagem 6">
            <a:extLst>
              <a:ext uri="{FF2B5EF4-FFF2-40B4-BE49-F238E27FC236}">
                <a16:creationId xmlns:a16="http://schemas.microsoft.com/office/drawing/2014/main" id="{54D42837-E70D-4C64-A8A7-E7F751502B92}"/>
              </a:ext>
            </a:extLst>
          </p:cNvPr>
          <p:cNvPicPr>
            <a:picLocks noChangeAspect="1"/>
          </p:cNvPicPr>
          <p:nvPr/>
        </p:nvPicPr>
        <p:blipFill>
          <a:blip r:embed="rId3"/>
          <a:stretch>
            <a:fillRect/>
          </a:stretch>
        </p:blipFill>
        <p:spPr>
          <a:xfrm>
            <a:off x="101225" y="904241"/>
            <a:ext cx="9014192" cy="266482"/>
          </a:xfrm>
          <a:prstGeom prst="rect">
            <a:avLst/>
          </a:prstGeom>
        </p:spPr>
      </p:pic>
      <p:sp>
        <p:nvSpPr>
          <p:cNvPr id="18" name="Rectângulo 19">
            <a:extLst>
              <a:ext uri="{FF2B5EF4-FFF2-40B4-BE49-F238E27FC236}">
                <a16:creationId xmlns:a16="http://schemas.microsoft.com/office/drawing/2014/main" id="{CC873ECC-2D88-4A22-91F1-E738DF9BE5E9}"/>
              </a:ext>
            </a:extLst>
          </p:cNvPr>
          <p:cNvSpPr/>
          <p:nvPr/>
        </p:nvSpPr>
        <p:spPr>
          <a:xfrm>
            <a:off x="5535613" y="610184"/>
            <a:ext cx="3505200" cy="261610"/>
          </a:xfrm>
          <a:prstGeom prst="rect">
            <a:avLst/>
          </a:prstGeom>
        </p:spPr>
        <p:txBody>
          <a:bodyPr wrap="square">
            <a:spAutoFit/>
          </a:bodyPr>
          <a:lstStyle/>
          <a:p>
            <a:pPr algn="r"/>
            <a:r>
              <a:rPr lang="pt-PT" sz="1100" b="1" cap="all" dirty="0">
                <a:highlight>
                  <a:srgbClr val="FFFF00"/>
                </a:highlight>
              </a:rPr>
              <a:t>ENGENHARIA INFORMÁTICA</a:t>
            </a:r>
            <a:endParaRPr lang="pt-PT" sz="1100" dirty="0">
              <a:highlight>
                <a:srgbClr val="FFFF00"/>
              </a:highlight>
            </a:endParaRPr>
          </a:p>
        </p:txBody>
      </p:sp>
      <p:pic>
        <p:nvPicPr>
          <p:cNvPr id="20" name="Imagem 19">
            <a:extLst>
              <a:ext uri="{FF2B5EF4-FFF2-40B4-BE49-F238E27FC236}">
                <a16:creationId xmlns:a16="http://schemas.microsoft.com/office/drawing/2014/main" id="{698D1AFC-0FD6-4DFA-A381-805A758D4B1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04047" y="81007"/>
            <a:ext cx="2689589" cy="668346"/>
          </a:xfrm>
          <a:prstGeom prst="rect">
            <a:avLst/>
          </a:prstGeom>
        </p:spPr>
      </p:pic>
      <p:sp>
        <p:nvSpPr>
          <p:cNvPr id="14" name="Text Box 19">
            <a:extLst>
              <a:ext uri="{FF2B5EF4-FFF2-40B4-BE49-F238E27FC236}">
                <a16:creationId xmlns:a16="http://schemas.microsoft.com/office/drawing/2014/main" id="{F916920E-C12B-4637-810C-A4B2E6C310C8}"/>
              </a:ext>
            </a:extLst>
          </p:cNvPr>
          <p:cNvSpPr txBox="1">
            <a:spLocks noChangeArrowheads="1"/>
          </p:cNvSpPr>
          <p:nvPr/>
        </p:nvSpPr>
        <p:spPr bwMode="auto">
          <a:xfrm>
            <a:off x="405946" y="1203170"/>
            <a:ext cx="8509454" cy="2866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342900" indent="-342900" algn="l">
              <a:lnSpc>
                <a:spcPct val="150000"/>
              </a:lnSpc>
              <a:buAutoNum type="arabicPeriod"/>
            </a:pPr>
            <a:r>
              <a:rPr lang="pt-PT" altLang="pt-PT" sz="1600" dirty="0">
                <a:cs typeface="Arial" panose="020B0604020202020204" pitchFamily="34" charset="0"/>
              </a:rPr>
              <a:t>Introdução – objetivos, motivação e estrutura do trabalho</a:t>
            </a:r>
          </a:p>
          <a:p>
            <a:pPr marL="228600" indent="-228600" algn="l">
              <a:lnSpc>
                <a:spcPct val="150000"/>
              </a:lnSpc>
              <a:buAutoNum type="arabicPeriod"/>
            </a:pPr>
            <a:r>
              <a:rPr lang="pt-PT" sz="1600" dirty="0">
                <a:effectLst/>
                <a:ea typeface="Times New Roman" panose="02020603050405020304" pitchFamily="18" charset="0"/>
                <a:cs typeface="Arial" panose="020B0604020202020204" pitchFamily="34" charset="0"/>
              </a:rPr>
              <a:t>Descrição do problema </a:t>
            </a:r>
          </a:p>
          <a:p>
            <a:pPr marL="228600" indent="-228600" algn="l">
              <a:lnSpc>
                <a:spcPct val="150000"/>
              </a:lnSpc>
              <a:buAutoNum type="arabicPeriod"/>
            </a:pPr>
            <a:r>
              <a:rPr lang="pt-PT" sz="1600" dirty="0">
                <a:effectLst/>
                <a:ea typeface="Times New Roman" panose="02020603050405020304" pitchFamily="18" charset="0"/>
                <a:cs typeface="Arial" panose="020B0604020202020204" pitchFamily="34" charset="0"/>
              </a:rPr>
              <a:t>Arquitetura da solução </a:t>
            </a:r>
          </a:p>
          <a:p>
            <a:pPr marL="228600" indent="-228600" algn="l">
              <a:lnSpc>
                <a:spcPct val="150000"/>
              </a:lnSpc>
              <a:buAutoNum type="arabicPeriod"/>
            </a:pPr>
            <a:r>
              <a:rPr lang="pt-PT" sz="1600" dirty="0">
                <a:effectLst/>
                <a:ea typeface="Times New Roman" panose="02020603050405020304" pitchFamily="18" charset="0"/>
                <a:cs typeface="Arial" panose="020B0604020202020204" pitchFamily="34" charset="0"/>
              </a:rPr>
              <a:t>Implementação </a:t>
            </a:r>
            <a:r>
              <a:rPr lang="pt-PT" sz="1600" dirty="0">
                <a:ea typeface="Times New Roman" panose="02020603050405020304" pitchFamily="18" charset="0"/>
                <a:cs typeface="Arial" panose="020B0604020202020204" pitchFamily="34" charset="0"/>
              </a:rPr>
              <a:t> </a:t>
            </a:r>
          </a:p>
          <a:p>
            <a:pPr marL="228600" indent="-228600" algn="l">
              <a:lnSpc>
                <a:spcPct val="150000"/>
              </a:lnSpc>
              <a:buAutoNum type="arabicPeriod"/>
            </a:pPr>
            <a:r>
              <a:rPr lang="pt-PT" sz="1600" dirty="0">
                <a:effectLst/>
                <a:ea typeface="Times New Roman" panose="02020603050405020304" pitchFamily="18" charset="0"/>
                <a:cs typeface="Arial" panose="020B0604020202020204" pitchFamily="34" charset="0"/>
              </a:rPr>
              <a:t>Interface com utilizador </a:t>
            </a:r>
          </a:p>
          <a:p>
            <a:pPr marL="228600" indent="-228600" algn="l">
              <a:lnSpc>
                <a:spcPct val="150000"/>
              </a:lnSpc>
              <a:buAutoNum type="arabicPeriod"/>
            </a:pPr>
            <a:r>
              <a:rPr lang="pt-PT" sz="1600" dirty="0">
                <a:effectLst/>
                <a:ea typeface="Times New Roman" panose="02020603050405020304" pitchFamily="18" charset="0"/>
                <a:cs typeface="Arial" panose="020B0604020202020204" pitchFamily="34" charset="0"/>
              </a:rPr>
              <a:t>Conclusões </a:t>
            </a:r>
            <a:endParaRPr lang="pt-PT" altLang="pt-PT" sz="1600" dirty="0">
              <a:cs typeface="Arial" panose="020B0604020202020204" pitchFamily="34" charset="0"/>
            </a:endParaRPr>
          </a:p>
          <a:p>
            <a:pPr algn="just" eaLnBrk="1" hangingPunct="1">
              <a:lnSpc>
                <a:spcPct val="200000"/>
              </a:lnSpc>
              <a:spcBef>
                <a:spcPct val="0"/>
              </a:spcBef>
              <a:buFontTx/>
              <a:buNone/>
            </a:pPr>
            <a:r>
              <a:rPr lang="pt-PT" altLang="pt-PT" sz="1200" dirty="0">
                <a:cs typeface="Arial" panose="020B0604020202020204" pitchFamily="34" charset="0"/>
              </a:rPr>
              <a:t> </a:t>
            </a:r>
            <a:endParaRPr lang="pt-PT" altLang="pt-PT" sz="1200" b="1" dirty="0"/>
          </a:p>
        </p:txBody>
      </p:sp>
      <p:sp>
        <p:nvSpPr>
          <p:cNvPr id="15" name="Text Box 10">
            <a:extLst>
              <a:ext uri="{FF2B5EF4-FFF2-40B4-BE49-F238E27FC236}">
                <a16:creationId xmlns:a16="http://schemas.microsoft.com/office/drawing/2014/main" id="{2AE8AC60-74C9-4824-90A3-A23A5C2A3A39}"/>
              </a:ext>
            </a:extLst>
          </p:cNvPr>
          <p:cNvSpPr txBox="1">
            <a:spLocks noChangeArrowheads="1"/>
          </p:cNvSpPr>
          <p:nvPr/>
        </p:nvSpPr>
        <p:spPr bwMode="auto">
          <a:xfrm>
            <a:off x="8288338" y="6296025"/>
            <a:ext cx="827087" cy="366713"/>
          </a:xfrm>
          <a:prstGeom prst="rect">
            <a:avLst/>
          </a:prstGeom>
          <a:noFill/>
          <a:ln w="9525">
            <a:noFill/>
            <a:miter lim="800000"/>
            <a:headEnd/>
            <a:tailEnd/>
          </a:ln>
        </p:spPr>
        <p:txBody>
          <a:bodyPr>
            <a:spAutoFit/>
          </a:bodyPr>
          <a:lstStyle/>
          <a:p>
            <a:pPr>
              <a:spcBef>
                <a:spcPct val="50000"/>
              </a:spcBef>
            </a:pPr>
            <a:endParaRPr lang="pt-PT"/>
          </a:p>
        </p:txBody>
      </p:sp>
      <p:sp>
        <p:nvSpPr>
          <p:cNvPr id="16" name="Rectangle 11">
            <a:extLst>
              <a:ext uri="{FF2B5EF4-FFF2-40B4-BE49-F238E27FC236}">
                <a16:creationId xmlns:a16="http://schemas.microsoft.com/office/drawing/2014/main" id="{07A20E72-4407-4F3E-98C6-99518A20CF4B}"/>
              </a:ext>
            </a:extLst>
          </p:cNvPr>
          <p:cNvSpPr>
            <a:spLocks noChangeArrowheads="1"/>
          </p:cNvSpPr>
          <p:nvPr/>
        </p:nvSpPr>
        <p:spPr bwMode="auto">
          <a:xfrm>
            <a:off x="8327571" y="6496091"/>
            <a:ext cx="936625" cy="260350"/>
          </a:xfrm>
          <a:prstGeom prst="rect">
            <a:avLst/>
          </a:prstGeom>
          <a:noFill/>
          <a:ln w="9525">
            <a:noFill/>
            <a:miter lim="800000"/>
            <a:headEnd/>
            <a:tailEnd/>
          </a:ln>
        </p:spPr>
        <p:txBody>
          <a:bodyPr anchor="ctr"/>
          <a:lstStyle/>
          <a:p>
            <a:pPr algn="ctr"/>
            <a:r>
              <a:rPr lang="pt-PT" sz="1000" dirty="0"/>
              <a:t>- </a:t>
            </a:r>
            <a:fld id="{1234D2FF-8FB9-47A1-B8C9-42A5F500BA2F}" type="slidenum">
              <a:rPr lang="pt-PT" sz="1000"/>
              <a:pPr algn="ctr"/>
              <a:t>2</a:t>
            </a:fld>
            <a:r>
              <a:rPr lang="pt-PT" sz="1000" dirty="0"/>
              <a:t> -</a:t>
            </a:r>
          </a:p>
        </p:txBody>
      </p:sp>
      <p:pic>
        <p:nvPicPr>
          <p:cNvPr id="17" name="Imagem 16">
            <a:extLst>
              <a:ext uri="{FF2B5EF4-FFF2-40B4-BE49-F238E27FC236}">
                <a16:creationId xmlns:a16="http://schemas.microsoft.com/office/drawing/2014/main" id="{AED8EEE7-4A6C-417E-A3EF-6BF0EA2102A5}"/>
              </a:ext>
            </a:extLst>
          </p:cNvPr>
          <p:cNvPicPr>
            <a:picLocks noChangeAspect="1"/>
          </p:cNvPicPr>
          <p:nvPr/>
        </p:nvPicPr>
        <p:blipFill>
          <a:blip r:embed="rId5"/>
          <a:stretch>
            <a:fillRect/>
          </a:stretch>
        </p:blipFill>
        <p:spPr>
          <a:xfrm>
            <a:off x="0" y="6320212"/>
            <a:ext cx="9144000" cy="253252"/>
          </a:xfrm>
          <a:prstGeom prst="rect">
            <a:avLst/>
          </a:prstGeom>
        </p:spPr>
      </p:pic>
      <p:sp>
        <p:nvSpPr>
          <p:cNvPr id="19" name="Subtítulo 2">
            <a:extLst>
              <a:ext uri="{FF2B5EF4-FFF2-40B4-BE49-F238E27FC236}">
                <a16:creationId xmlns:a16="http://schemas.microsoft.com/office/drawing/2014/main" id="{18C9A691-8CD2-4B06-B51B-700E27ED2FF7}"/>
              </a:ext>
            </a:extLst>
          </p:cNvPr>
          <p:cNvSpPr txBox="1">
            <a:spLocks/>
          </p:cNvSpPr>
          <p:nvPr/>
        </p:nvSpPr>
        <p:spPr>
          <a:xfrm>
            <a:off x="836017" y="6524516"/>
            <a:ext cx="7698382" cy="162409"/>
          </a:xfrm>
          <a:prstGeom prst="rect">
            <a:avLst/>
          </a:prstGeom>
        </p:spPr>
        <p:txBody>
          <a:bodyPr vert="horz" lIns="68580" tIns="34290" rIns="68580" bIns="3429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pt-PT" sz="900" dirty="0">
                <a:latin typeface="Arial" charset="0"/>
                <a:ea typeface="Arial" charset="0"/>
                <a:cs typeface="Arial" charset="0"/>
              </a:rPr>
              <a:t>@2022, , 24522 – Inês Esteves – 26300 – Ana Rita Guimarães | </a:t>
            </a:r>
            <a:r>
              <a:rPr lang="pt-PT" sz="900" b="1" dirty="0">
                <a:solidFill>
                  <a:srgbClr val="C00000"/>
                </a:solidFill>
                <a:latin typeface="Arial" charset="0"/>
                <a:ea typeface="Arial" charset="0"/>
                <a:cs typeface="Arial" charset="0"/>
              </a:rPr>
              <a:t>Unidade Curricular: INTELIGÊNCIA ARTIFICIAL </a:t>
            </a:r>
            <a:r>
              <a:rPr lang="pt-PT" sz="900" dirty="0">
                <a:latin typeface="Arial" charset="0"/>
                <a:ea typeface="Arial" charset="0"/>
                <a:cs typeface="Arial" charset="0"/>
              </a:rPr>
              <a:t>– Ano Letivo 2020/2022 </a:t>
            </a:r>
            <a:endParaRPr lang="pt-PT" sz="900" b="1" dirty="0">
              <a:latin typeface="Arial" charset="0"/>
              <a:ea typeface="Arial" charset="0"/>
              <a:cs typeface="Arial" charset="0"/>
            </a:endParaRPr>
          </a:p>
        </p:txBody>
      </p:sp>
      <p:pic>
        <p:nvPicPr>
          <p:cNvPr id="21" name="Imagem 20">
            <a:extLst>
              <a:ext uri="{FF2B5EF4-FFF2-40B4-BE49-F238E27FC236}">
                <a16:creationId xmlns:a16="http://schemas.microsoft.com/office/drawing/2014/main" id="{3E33BC33-E477-4247-B106-480F5560B06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8125" y="6488336"/>
            <a:ext cx="545959" cy="199802"/>
          </a:xfrm>
          <a:prstGeom prst="rect">
            <a:avLst/>
          </a:prstGeom>
        </p:spPr>
      </p:pic>
      <p:sp>
        <p:nvSpPr>
          <p:cNvPr id="22" name="CaixaDeTexto 21">
            <a:extLst>
              <a:ext uri="{FF2B5EF4-FFF2-40B4-BE49-F238E27FC236}">
                <a16:creationId xmlns:a16="http://schemas.microsoft.com/office/drawing/2014/main" id="{A37B97DD-94F3-46DE-9045-8E204DF751E3}"/>
              </a:ext>
            </a:extLst>
          </p:cNvPr>
          <p:cNvSpPr txBox="1"/>
          <p:nvPr/>
        </p:nvSpPr>
        <p:spPr>
          <a:xfrm>
            <a:off x="1309552" y="6588392"/>
            <a:ext cx="7680234" cy="253916"/>
          </a:xfrm>
          <a:prstGeom prst="rect">
            <a:avLst/>
          </a:prstGeom>
          <a:noFill/>
        </p:spPr>
        <p:txBody>
          <a:bodyPr wrap="square">
            <a:spAutoFit/>
          </a:bodyPr>
          <a:lstStyle/>
          <a:p>
            <a:r>
              <a:rPr lang="pt-PT" sz="1050" dirty="0">
                <a:latin typeface="Arial" charset="0"/>
                <a:ea typeface="Arial" charset="0"/>
                <a:cs typeface="Arial" charset="0"/>
              </a:rPr>
              <a:t>Trabalho Prático TP1~ desenvolver as capacidades dos estudantes na escrita de algoritmos de pesquisa de soluções</a:t>
            </a:r>
            <a:endParaRPr lang="pt-PT" sz="1050" dirty="0"/>
          </a:p>
        </p:txBody>
      </p:sp>
    </p:spTree>
    <p:extLst>
      <p:ext uri="{BB962C8B-B14F-4D97-AF65-F5344CB8AC3E}">
        <p14:creationId xmlns:p14="http://schemas.microsoft.com/office/powerpoint/2010/main" val="16171939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9" name="Text Box 13"/>
          <p:cNvSpPr txBox="1">
            <a:spLocks noChangeArrowheads="1"/>
          </p:cNvSpPr>
          <p:nvPr/>
        </p:nvSpPr>
        <p:spPr bwMode="auto">
          <a:xfrm>
            <a:off x="325438" y="554951"/>
            <a:ext cx="6981825" cy="400110"/>
          </a:xfrm>
          <a:prstGeom prst="rect">
            <a:avLst/>
          </a:prstGeom>
          <a:noFill/>
          <a:ln w="9525">
            <a:noFill/>
            <a:miter lim="800000"/>
            <a:headEnd/>
            <a:tailEnd/>
          </a:ln>
          <a:effectLst/>
        </p:spPr>
        <p:txBody>
          <a:bodyPr>
            <a:spAutoFit/>
          </a:bodyPr>
          <a:lstStyle/>
          <a:p>
            <a:pPr>
              <a:spcBef>
                <a:spcPct val="50000"/>
              </a:spcBef>
              <a:defRPr/>
            </a:pPr>
            <a:r>
              <a:rPr lang="pt-PT" sz="2000" b="1" dirty="0">
                <a:solidFill>
                  <a:srgbClr val="C00000"/>
                </a:solidFill>
                <a:effectLst>
                  <a:outerShdw blurRad="38100" dist="38100" dir="2700000" algn="tl">
                    <a:srgbClr val="C0C0C0"/>
                  </a:outerShdw>
                </a:effectLst>
                <a:latin typeface="Arial"/>
                <a:cs typeface="Arial"/>
              </a:rPr>
              <a:t>■</a:t>
            </a:r>
            <a:r>
              <a:rPr lang="pt-PT" sz="2000" b="1" dirty="0">
                <a:effectLst>
                  <a:outerShdw blurRad="38100" dist="38100" dir="2700000" algn="tl">
                    <a:srgbClr val="C0C0C0"/>
                  </a:outerShdw>
                </a:effectLst>
                <a:latin typeface="Arial"/>
                <a:cs typeface="Arial"/>
              </a:rPr>
              <a:t> 2. Implementação 	</a:t>
            </a:r>
            <a:endParaRPr lang="pt-PT" sz="2000" b="1" dirty="0">
              <a:effectLst>
                <a:outerShdw blurRad="38100" dist="38100" dir="2700000" algn="tl">
                  <a:srgbClr val="C0C0C0"/>
                </a:outerShdw>
              </a:effectLst>
              <a:latin typeface="Arial" charset="0"/>
            </a:endParaRPr>
          </a:p>
        </p:txBody>
      </p:sp>
      <p:sp>
        <p:nvSpPr>
          <p:cNvPr id="10247" name="Line 15"/>
          <p:cNvSpPr>
            <a:spLocks noChangeShapeType="1"/>
          </p:cNvSpPr>
          <p:nvPr/>
        </p:nvSpPr>
        <p:spPr bwMode="auto">
          <a:xfrm>
            <a:off x="250825" y="0"/>
            <a:ext cx="0" cy="765175"/>
          </a:xfrm>
          <a:prstGeom prst="line">
            <a:avLst/>
          </a:prstGeom>
          <a:noFill/>
          <a:ln w="25400">
            <a:solidFill>
              <a:schemeClr val="tx1"/>
            </a:solidFill>
            <a:round/>
            <a:headEnd/>
            <a:tailEnd/>
          </a:ln>
        </p:spPr>
        <p:txBody>
          <a:bodyPr/>
          <a:lstStyle/>
          <a:p>
            <a:endParaRPr lang="pt-PT"/>
          </a:p>
        </p:txBody>
      </p:sp>
      <p:sp>
        <p:nvSpPr>
          <p:cNvPr id="9237" name="Text Box 21"/>
          <p:cNvSpPr txBox="1">
            <a:spLocks noChangeArrowheads="1"/>
          </p:cNvSpPr>
          <p:nvPr/>
        </p:nvSpPr>
        <p:spPr bwMode="auto">
          <a:xfrm>
            <a:off x="260350" y="44450"/>
            <a:ext cx="6981825" cy="304800"/>
          </a:xfrm>
          <a:prstGeom prst="rect">
            <a:avLst/>
          </a:prstGeom>
          <a:noFill/>
          <a:ln w="9525">
            <a:noFill/>
            <a:miter lim="800000"/>
            <a:headEnd/>
            <a:tailEnd/>
          </a:ln>
          <a:effectLst/>
        </p:spPr>
        <p:txBody>
          <a:bodyPr>
            <a:spAutoFit/>
          </a:bodyPr>
          <a:lstStyle/>
          <a:p>
            <a:pPr>
              <a:spcBef>
                <a:spcPct val="50000"/>
              </a:spcBef>
              <a:defRPr/>
            </a:pPr>
            <a:endParaRPr lang="pt-PT" sz="1400" b="1" dirty="0">
              <a:solidFill>
                <a:srgbClr val="FF3300"/>
              </a:solidFill>
              <a:effectLst>
                <a:outerShdw blurRad="38100" dist="38100" dir="2700000" algn="tl">
                  <a:srgbClr val="C0C0C0"/>
                </a:outerShdw>
              </a:effectLst>
              <a:latin typeface="Arial" charset="0"/>
            </a:endParaRPr>
          </a:p>
        </p:txBody>
      </p:sp>
      <p:pic>
        <p:nvPicPr>
          <p:cNvPr id="7" name="Imagem 6">
            <a:extLst>
              <a:ext uri="{FF2B5EF4-FFF2-40B4-BE49-F238E27FC236}">
                <a16:creationId xmlns:a16="http://schemas.microsoft.com/office/drawing/2014/main" id="{54D42837-E70D-4C64-A8A7-E7F751502B92}"/>
              </a:ext>
            </a:extLst>
          </p:cNvPr>
          <p:cNvPicPr>
            <a:picLocks noChangeAspect="1"/>
          </p:cNvPicPr>
          <p:nvPr/>
        </p:nvPicPr>
        <p:blipFill>
          <a:blip r:embed="rId3"/>
          <a:stretch>
            <a:fillRect/>
          </a:stretch>
        </p:blipFill>
        <p:spPr>
          <a:xfrm>
            <a:off x="101225" y="904241"/>
            <a:ext cx="9014192" cy="266482"/>
          </a:xfrm>
          <a:prstGeom prst="rect">
            <a:avLst/>
          </a:prstGeom>
        </p:spPr>
      </p:pic>
      <p:sp>
        <p:nvSpPr>
          <p:cNvPr id="18" name="Rectângulo 19">
            <a:extLst>
              <a:ext uri="{FF2B5EF4-FFF2-40B4-BE49-F238E27FC236}">
                <a16:creationId xmlns:a16="http://schemas.microsoft.com/office/drawing/2014/main" id="{CC873ECC-2D88-4A22-91F1-E738DF9BE5E9}"/>
              </a:ext>
            </a:extLst>
          </p:cNvPr>
          <p:cNvSpPr/>
          <p:nvPr/>
        </p:nvSpPr>
        <p:spPr>
          <a:xfrm>
            <a:off x="5535613" y="610184"/>
            <a:ext cx="3505200" cy="261610"/>
          </a:xfrm>
          <a:prstGeom prst="rect">
            <a:avLst/>
          </a:prstGeom>
        </p:spPr>
        <p:txBody>
          <a:bodyPr wrap="square">
            <a:spAutoFit/>
          </a:bodyPr>
          <a:lstStyle/>
          <a:p>
            <a:pPr algn="r"/>
            <a:r>
              <a:rPr lang="pt-PT" sz="1100" b="1" cap="all" dirty="0">
                <a:highlight>
                  <a:srgbClr val="FFFF00"/>
                </a:highlight>
              </a:rPr>
              <a:t>ENGENHARIA INFORMÁTICA</a:t>
            </a:r>
            <a:endParaRPr lang="pt-PT" sz="1100" dirty="0">
              <a:highlight>
                <a:srgbClr val="FFFF00"/>
              </a:highlight>
            </a:endParaRPr>
          </a:p>
        </p:txBody>
      </p:sp>
      <p:pic>
        <p:nvPicPr>
          <p:cNvPr id="20" name="Imagem 19">
            <a:extLst>
              <a:ext uri="{FF2B5EF4-FFF2-40B4-BE49-F238E27FC236}">
                <a16:creationId xmlns:a16="http://schemas.microsoft.com/office/drawing/2014/main" id="{698D1AFC-0FD6-4DFA-A381-805A758D4B1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04047" y="81007"/>
            <a:ext cx="2689589" cy="668346"/>
          </a:xfrm>
          <a:prstGeom prst="rect">
            <a:avLst/>
          </a:prstGeom>
        </p:spPr>
      </p:pic>
      <p:sp>
        <p:nvSpPr>
          <p:cNvPr id="15" name="Text Box 10">
            <a:extLst>
              <a:ext uri="{FF2B5EF4-FFF2-40B4-BE49-F238E27FC236}">
                <a16:creationId xmlns:a16="http://schemas.microsoft.com/office/drawing/2014/main" id="{2AE8AC60-74C9-4824-90A3-A23A5C2A3A39}"/>
              </a:ext>
            </a:extLst>
          </p:cNvPr>
          <p:cNvSpPr txBox="1">
            <a:spLocks noChangeArrowheads="1"/>
          </p:cNvSpPr>
          <p:nvPr/>
        </p:nvSpPr>
        <p:spPr bwMode="auto">
          <a:xfrm>
            <a:off x="8288338" y="6296025"/>
            <a:ext cx="827087" cy="366713"/>
          </a:xfrm>
          <a:prstGeom prst="rect">
            <a:avLst/>
          </a:prstGeom>
          <a:noFill/>
          <a:ln w="9525">
            <a:noFill/>
            <a:miter lim="800000"/>
            <a:headEnd/>
            <a:tailEnd/>
          </a:ln>
        </p:spPr>
        <p:txBody>
          <a:bodyPr>
            <a:spAutoFit/>
          </a:bodyPr>
          <a:lstStyle/>
          <a:p>
            <a:pPr>
              <a:spcBef>
                <a:spcPct val="50000"/>
              </a:spcBef>
            </a:pPr>
            <a:endParaRPr lang="pt-PT"/>
          </a:p>
        </p:txBody>
      </p:sp>
      <p:sp>
        <p:nvSpPr>
          <p:cNvPr id="16" name="Rectangle 11">
            <a:extLst>
              <a:ext uri="{FF2B5EF4-FFF2-40B4-BE49-F238E27FC236}">
                <a16:creationId xmlns:a16="http://schemas.microsoft.com/office/drawing/2014/main" id="{07A20E72-4407-4F3E-98C6-99518A20CF4B}"/>
              </a:ext>
            </a:extLst>
          </p:cNvPr>
          <p:cNvSpPr>
            <a:spLocks noChangeArrowheads="1"/>
          </p:cNvSpPr>
          <p:nvPr/>
        </p:nvSpPr>
        <p:spPr bwMode="auto">
          <a:xfrm>
            <a:off x="8327571" y="6496091"/>
            <a:ext cx="936625" cy="260350"/>
          </a:xfrm>
          <a:prstGeom prst="rect">
            <a:avLst/>
          </a:prstGeom>
          <a:noFill/>
          <a:ln w="9525">
            <a:noFill/>
            <a:miter lim="800000"/>
            <a:headEnd/>
            <a:tailEnd/>
          </a:ln>
        </p:spPr>
        <p:txBody>
          <a:bodyPr anchor="ctr"/>
          <a:lstStyle/>
          <a:p>
            <a:pPr algn="ctr"/>
            <a:r>
              <a:rPr lang="pt-PT" sz="1000" dirty="0"/>
              <a:t>- </a:t>
            </a:r>
            <a:fld id="{1234D2FF-8FB9-47A1-B8C9-42A5F500BA2F}" type="slidenum">
              <a:rPr lang="pt-PT" sz="1000"/>
              <a:pPr algn="ctr"/>
              <a:t>20</a:t>
            </a:fld>
            <a:r>
              <a:rPr lang="pt-PT" sz="1000" dirty="0"/>
              <a:t> -</a:t>
            </a:r>
          </a:p>
        </p:txBody>
      </p:sp>
      <p:pic>
        <p:nvPicPr>
          <p:cNvPr id="17" name="Imagem 16">
            <a:extLst>
              <a:ext uri="{FF2B5EF4-FFF2-40B4-BE49-F238E27FC236}">
                <a16:creationId xmlns:a16="http://schemas.microsoft.com/office/drawing/2014/main" id="{AED8EEE7-4A6C-417E-A3EF-6BF0EA2102A5}"/>
              </a:ext>
            </a:extLst>
          </p:cNvPr>
          <p:cNvPicPr>
            <a:picLocks noChangeAspect="1"/>
          </p:cNvPicPr>
          <p:nvPr/>
        </p:nvPicPr>
        <p:blipFill>
          <a:blip r:embed="rId5"/>
          <a:stretch>
            <a:fillRect/>
          </a:stretch>
        </p:blipFill>
        <p:spPr>
          <a:xfrm>
            <a:off x="0" y="6320212"/>
            <a:ext cx="9144000" cy="253252"/>
          </a:xfrm>
          <a:prstGeom prst="rect">
            <a:avLst/>
          </a:prstGeom>
        </p:spPr>
      </p:pic>
      <p:sp>
        <p:nvSpPr>
          <p:cNvPr id="19" name="Subtítulo 2">
            <a:extLst>
              <a:ext uri="{FF2B5EF4-FFF2-40B4-BE49-F238E27FC236}">
                <a16:creationId xmlns:a16="http://schemas.microsoft.com/office/drawing/2014/main" id="{18C9A691-8CD2-4B06-B51B-700E27ED2FF7}"/>
              </a:ext>
            </a:extLst>
          </p:cNvPr>
          <p:cNvSpPr txBox="1">
            <a:spLocks/>
          </p:cNvSpPr>
          <p:nvPr/>
        </p:nvSpPr>
        <p:spPr>
          <a:xfrm>
            <a:off x="836017" y="6524516"/>
            <a:ext cx="7698382" cy="162409"/>
          </a:xfrm>
          <a:prstGeom prst="rect">
            <a:avLst/>
          </a:prstGeom>
        </p:spPr>
        <p:txBody>
          <a:bodyPr vert="horz" lIns="68580" tIns="34290" rIns="68580" bIns="3429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pt-PT" sz="900" dirty="0">
                <a:latin typeface="Arial" charset="0"/>
                <a:ea typeface="Arial" charset="0"/>
                <a:cs typeface="Arial" charset="0"/>
              </a:rPr>
              <a:t>@2022, 24522 – Inês Esteves – 26300 – Ana Rita Guimarães </a:t>
            </a:r>
            <a:r>
              <a:rPr lang="pt-PT" sz="900" b="1" dirty="0">
                <a:solidFill>
                  <a:srgbClr val="C00000"/>
                </a:solidFill>
                <a:latin typeface="Arial" charset="0"/>
                <a:ea typeface="Arial" charset="0"/>
                <a:cs typeface="Arial" charset="0"/>
              </a:rPr>
              <a:t>Unidade Curricular: INTELIGÊNCIA ARTIFICIAL </a:t>
            </a:r>
            <a:r>
              <a:rPr lang="pt-PT" sz="900" dirty="0">
                <a:latin typeface="Arial" charset="0"/>
                <a:ea typeface="Arial" charset="0"/>
                <a:cs typeface="Arial" charset="0"/>
              </a:rPr>
              <a:t>– Ano Letivo 2020/2022 </a:t>
            </a:r>
            <a:endParaRPr lang="pt-PT" sz="900" b="1" dirty="0">
              <a:latin typeface="Arial" charset="0"/>
              <a:ea typeface="Arial" charset="0"/>
              <a:cs typeface="Arial" charset="0"/>
            </a:endParaRPr>
          </a:p>
        </p:txBody>
      </p:sp>
      <p:pic>
        <p:nvPicPr>
          <p:cNvPr id="21" name="Imagem 20">
            <a:extLst>
              <a:ext uri="{FF2B5EF4-FFF2-40B4-BE49-F238E27FC236}">
                <a16:creationId xmlns:a16="http://schemas.microsoft.com/office/drawing/2014/main" id="{3E33BC33-E477-4247-B106-480F5560B06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8125" y="6488336"/>
            <a:ext cx="545959" cy="199802"/>
          </a:xfrm>
          <a:prstGeom prst="rect">
            <a:avLst/>
          </a:prstGeom>
        </p:spPr>
      </p:pic>
      <p:sp>
        <p:nvSpPr>
          <p:cNvPr id="22" name="CaixaDeTexto 21">
            <a:extLst>
              <a:ext uri="{FF2B5EF4-FFF2-40B4-BE49-F238E27FC236}">
                <a16:creationId xmlns:a16="http://schemas.microsoft.com/office/drawing/2014/main" id="{8E8AE569-C7F6-4CD1-97CE-5E46B36F9B26}"/>
              </a:ext>
            </a:extLst>
          </p:cNvPr>
          <p:cNvSpPr txBox="1"/>
          <p:nvPr/>
        </p:nvSpPr>
        <p:spPr>
          <a:xfrm>
            <a:off x="1309552" y="6588392"/>
            <a:ext cx="7680234" cy="253916"/>
          </a:xfrm>
          <a:prstGeom prst="rect">
            <a:avLst/>
          </a:prstGeom>
          <a:noFill/>
        </p:spPr>
        <p:txBody>
          <a:bodyPr wrap="square">
            <a:spAutoFit/>
          </a:bodyPr>
          <a:lstStyle/>
          <a:p>
            <a:r>
              <a:rPr lang="pt-PT" sz="1050" dirty="0">
                <a:latin typeface="Arial" charset="0"/>
                <a:ea typeface="Arial" charset="0"/>
                <a:cs typeface="Arial" charset="0"/>
              </a:rPr>
              <a:t>Trabalho Prático TP1~ desenvolver as capacidades dos estudantes na escrita de algoritmos de pesquisa de soluções</a:t>
            </a:r>
            <a:endParaRPr lang="pt-PT" sz="1050" dirty="0"/>
          </a:p>
        </p:txBody>
      </p:sp>
      <p:pic>
        <p:nvPicPr>
          <p:cNvPr id="3" name="Imagem 2">
            <a:extLst>
              <a:ext uri="{FF2B5EF4-FFF2-40B4-BE49-F238E27FC236}">
                <a16:creationId xmlns:a16="http://schemas.microsoft.com/office/drawing/2014/main" id="{9BD921E4-C1F6-4E4A-AA0A-F84311A2D762}"/>
              </a:ext>
            </a:extLst>
          </p:cNvPr>
          <p:cNvPicPr>
            <a:picLocks noChangeAspect="1"/>
          </p:cNvPicPr>
          <p:nvPr/>
        </p:nvPicPr>
        <p:blipFill>
          <a:blip r:embed="rId7"/>
          <a:stretch>
            <a:fillRect/>
          </a:stretch>
        </p:blipFill>
        <p:spPr>
          <a:xfrm>
            <a:off x="803134" y="1129598"/>
            <a:ext cx="7740494" cy="5183366"/>
          </a:xfrm>
          <a:prstGeom prst="rect">
            <a:avLst/>
          </a:prstGeom>
        </p:spPr>
      </p:pic>
    </p:spTree>
    <p:extLst>
      <p:ext uri="{BB962C8B-B14F-4D97-AF65-F5344CB8AC3E}">
        <p14:creationId xmlns:p14="http://schemas.microsoft.com/office/powerpoint/2010/main" val="7928043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9" name="Text Box 13"/>
          <p:cNvSpPr txBox="1">
            <a:spLocks noChangeArrowheads="1"/>
          </p:cNvSpPr>
          <p:nvPr/>
        </p:nvSpPr>
        <p:spPr bwMode="auto">
          <a:xfrm>
            <a:off x="325438" y="554951"/>
            <a:ext cx="6981825" cy="400110"/>
          </a:xfrm>
          <a:prstGeom prst="rect">
            <a:avLst/>
          </a:prstGeom>
          <a:noFill/>
          <a:ln w="9525">
            <a:noFill/>
            <a:miter lim="800000"/>
            <a:headEnd/>
            <a:tailEnd/>
          </a:ln>
          <a:effectLst/>
        </p:spPr>
        <p:txBody>
          <a:bodyPr>
            <a:spAutoFit/>
          </a:bodyPr>
          <a:lstStyle/>
          <a:p>
            <a:pPr>
              <a:spcBef>
                <a:spcPct val="50000"/>
              </a:spcBef>
              <a:defRPr/>
            </a:pPr>
            <a:r>
              <a:rPr lang="pt-PT" sz="2000" b="1" dirty="0">
                <a:solidFill>
                  <a:srgbClr val="C00000"/>
                </a:solidFill>
                <a:effectLst>
                  <a:outerShdw blurRad="38100" dist="38100" dir="2700000" algn="tl">
                    <a:srgbClr val="C0C0C0"/>
                  </a:outerShdw>
                </a:effectLst>
                <a:latin typeface="Arial"/>
                <a:cs typeface="Arial"/>
              </a:rPr>
              <a:t>■</a:t>
            </a:r>
            <a:r>
              <a:rPr lang="pt-PT" sz="2000" b="1" dirty="0">
                <a:effectLst>
                  <a:outerShdw blurRad="38100" dist="38100" dir="2700000" algn="tl">
                    <a:srgbClr val="C0C0C0"/>
                  </a:outerShdw>
                </a:effectLst>
                <a:latin typeface="Arial"/>
                <a:cs typeface="Arial"/>
              </a:rPr>
              <a:t> 2. Implementação 	</a:t>
            </a:r>
            <a:endParaRPr lang="pt-PT" sz="2000" b="1" dirty="0">
              <a:effectLst>
                <a:outerShdw blurRad="38100" dist="38100" dir="2700000" algn="tl">
                  <a:srgbClr val="C0C0C0"/>
                </a:outerShdw>
              </a:effectLst>
              <a:latin typeface="Arial" charset="0"/>
            </a:endParaRPr>
          </a:p>
        </p:txBody>
      </p:sp>
      <p:sp>
        <p:nvSpPr>
          <p:cNvPr id="10247" name="Line 15"/>
          <p:cNvSpPr>
            <a:spLocks noChangeShapeType="1"/>
          </p:cNvSpPr>
          <p:nvPr/>
        </p:nvSpPr>
        <p:spPr bwMode="auto">
          <a:xfrm>
            <a:off x="250825" y="0"/>
            <a:ext cx="0" cy="765175"/>
          </a:xfrm>
          <a:prstGeom prst="line">
            <a:avLst/>
          </a:prstGeom>
          <a:noFill/>
          <a:ln w="25400">
            <a:solidFill>
              <a:schemeClr val="tx1"/>
            </a:solidFill>
            <a:round/>
            <a:headEnd/>
            <a:tailEnd/>
          </a:ln>
        </p:spPr>
        <p:txBody>
          <a:bodyPr/>
          <a:lstStyle/>
          <a:p>
            <a:endParaRPr lang="pt-PT"/>
          </a:p>
        </p:txBody>
      </p:sp>
      <p:sp>
        <p:nvSpPr>
          <p:cNvPr id="9237" name="Text Box 21"/>
          <p:cNvSpPr txBox="1">
            <a:spLocks noChangeArrowheads="1"/>
          </p:cNvSpPr>
          <p:nvPr/>
        </p:nvSpPr>
        <p:spPr bwMode="auto">
          <a:xfrm>
            <a:off x="260350" y="44450"/>
            <a:ext cx="6981825" cy="304800"/>
          </a:xfrm>
          <a:prstGeom prst="rect">
            <a:avLst/>
          </a:prstGeom>
          <a:noFill/>
          <a:ln w="9525">
            <a:noFill/>
            <a:miter lim="800000"/>
            <a:headEnd/>
            <a:tailEnd/>
          </a:ln>
          <a:effectLst/>
        </p:spPr>
        <p:txBody>
          <a:bodyPr>
            <a:spAutoFit/>
          </a:bodyPr>
          <a:lstStyle/>
          <a:p>
            <a:pPr>
              <a:spcBef>
                <a:spcPct val="50000"/>
              </a:spcBef>
              <a:defRPr/>
            </a:pPr>
            <a:endParaRPr lang="pt-PT" sz="1400" b="1" dirty="0">
              <a:solidFill>
                <a:srgbClr val="FF3300"/>
              </a:solidFill>
              <a:effectLst>
                <a:outerShdw blurRad="38100" dist="38100" dir="2700000" algn="tl">
                  <a:srgbClr val="C0C0C0"/>
                </a:outerShdw>
              </a:effectLst>
              <a:latin typeface="Arial" charset="0"/>
            </a:endParaRPr>
          </a:p>
        </p:txBody>
      </p:sp>
      <p:pic>
        <p:nvPicPr>
          <p:cNvPr id="7" name="Imagem 6">
            <a:extLst>
              <a:ext uri="{FF2B5EF4-FFF2-40B4-BE49-F238E27FC236}">
                <a16:creationId xmlns:a16="http://schemas.microsoft.com/office/drawing/2014/main" id="{54D42837-E70D-4C64-A8A7-E7F751502B92}"/>
              </a:ext>
            </a:extLst>
          </p:cNvPr>
          <p:cNvPicPr>
            <a:picLocks noChangeAspect="1"/>
          </p:cNvPicPr>
          <p:nvPr/>
        </p:nvPicPr>
        <p:blipFill>
          <a:blip r:embed="rId3"/>
          <a:stretch>
            <a:fillRect/>
          </a:stretch>
        </p:blipFill>
        <p:spPr>
          <a:xfrm>
            <a:off x="101225" y="904241"/>
            <a:ext cx="9014192" cy="266482"/>
          </a:xfrm>
          <a:prstGeom prst="rect">
            <a:avLst/>
          </a:prstGeom>
        </p:spPr>
      </p:pic>
      <p:sp>
        <p:nvSpPr>
          <p:cNvPr id="18" name="Rectângulo 19">
            <a:extLst>
              <a:ext uri="{FF2B5EF4-FFF2-40B4-BE49-F238E27FC236}">
                <a16:creationId xmlns:a16="http://schemas.microsoft.com/office/drawing/2014/main" id="{CC873ECC-2D88-4A22-91F1-E738DF9BE5E9}"/>
              </a:ext>
            </a:extLst>
          </p:cNvPr>
          <p:cNvSpPr/>
          <p:nvPr/>
        </p:nvSpPr>
        <p:spPr>
          <a:xfrm>
            <a:off x="5535613" y="610184"/>
            <a:ext cx="3505200" cy="261610"/>
          </a:xfrm>
          <a:prstGeom prst="rect">
            <a:avLst/>
          </a:prstGeom>
        </p:spPr>
        <p:txBody>
          <a:bodyPr wrap="square">
            <a:spAutoFit/>
          </a:bodyPr>
          <a:lstStyle/>
          <a:p>
            <a:pPr algn="r"/>
            <a:r>
              <a:rPr lang="pt-PT" sz="1100" b="1" cap="all" dirty="0">
                <a:highlight>
                  <a:srgbClr val="FFFF00"/>
                </a:highlight>
              </a:rPr>
              <a:t>ENGENHARIA INFORMÁTICA</a:t>
            </a:r>
            <a:endParaRPr lang="pt-PT" sz="1100" dirty="0">
              <a:highlight>
                <a:srgbClr val="FFFF00"/>
              </a:highlight>
            </a:endParaRPr>
          </a:p>
        </p:txBody>
      </p:sp>
      <p:pic>
        <p:nvPicPr>
          <p:cNvPr id="20" name="Imagem 19">
            <a:extLst>
              <a:ext uri="{FF2B5EF4-FFF2-40B4-BE49-F238E27FC236}">
                <a16:creationId xmlns:a16="http://schemas.microsoft.com/office/drawing/2014/main" id="{698D1AFC-0FD6-4DFA-A381-805A758D4B1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04047" y="81007"/>
            <a:ext cx="2689589" cy="668346"/>
          </a:xfrm>
          <a:prstGeom prst="rect">
            <a:avLst/>
          </a:prstGeom>
        </p:spPr>
      </p:pic>
      <p:sp>
        <p:nvSpPr>
          <p:cNvPr id="15" name="Text Box 10">
            <a:extLst>
              <a:ext uri="{FF2B5EF4-FFF2-40B4-BE49-F238E27FC236}">
                <a16:creationId xmlns:a16="http://schemas.microsoft.com/office/drawing/2014/main" id="{2AE8AC60-74C9-4824-90A3-A23A5C2A3A39}"/>
              </a:ext>
            </a:extLst>
          </p:cNvPr>
          <p:cNvSpPr txBox="1">
            <a:spLocks noChangeArrowheads="1"/>
          </p:cNvSpPr>
          <p:nvPr/>
        </p:nvSpPr>
        <p:spPr bwMode="auto">
          <a:xfrm>
            <a:off x="8288338" y="6296025"/>
            <a:ext cx="827087" cy="366713"/>
          </a:xfrm>
          <a:prstGeom prst="rect">
            <a:avLst/>
          </a:prstGeom>
          <a:noFill/>
          <a:ln w="9525">
            <a:noFill/>
            <a:miter lim="800000"/>
            <a:headEnd/>
            <a:tailEnd/>
          </a:ln>
        </p:spPr>
        <p:txBody>
          <a:bodyPr>
            <a:spAutoFit/>
          </a:bodyPr>
          <a:lstStyle/>
          <a:p>
            <a:pPr>
              <a:spcBef>
                <a:spcPct val="50000"/>
              </a:spcBef>
            </a:pPr>
            <a:endParaRPr lang="pt-PT"/>
          </a:p>
        </p:txBody>
      </p:sp>
      <p:sp>
        <p:nvSpPr>
          <p:cNvPr id="16" name="Rectangle 11">
            <a:extLst>
              <a:ext uri="{FF2B5EF4-FFF2-40B4-BE49-F238E27FC236}">
                <a16:creationId xmlns:a16="http://schemas.microsoft.com/office/drawing/2014/main" id="{07A20E72-4407-4F3E-98C6-99518A20CF4B}"/>
              </a:ext>
            </a:extLst>
          </p:cNvPr>
          <p:cNvSpPr>
            <a:spLocks noChangeArrowheads="1"/>
          </p:cNvSpPr>
          <p:nvPr/>
        </p:nvSpPr>
        <p:spPr bwMode="auto">
          <a:xfrm>
            <a:off x="8327571" y="6496091"/>
            <a:ext cx="936625" cy="260350"/>
          </a:xfrm>
          <a:prstGeom prst="rect">
            <a:avLst/>
          </a:prstGeom>
          <a:noFill/>
          <a:ln w="9525">
            <a:noFill/>
            <a:miter lim="800000"/>
            <a:headEnd/>
            <a:tailEnd/>
          </a:ln>
        </p:spPr>
        <p:txBody>
          <a:bodyPr anchor="ctr"/>
          <a:lstStyle/>
          <a:p>
            <a:pPr algn="ctr"/>
            <a:r>
              <a:rPr lang="pt-PT" sz="1000" dirty="0"/>
              <a:t>- </a:t>
            </a:r>
            <a:fld id="{1234D2FF-8FB9-47A1-B8C9-42A5F500BA2F}" type="slidenum">
              <a:rPr lang="pt-PT" sz="1000"/>
              <a:pPr algn="ctr"/>
              <a:t>21</a:t>
            </a:fld>
            <a:r>
              <a:rPr lang="pt-PT" sz="1000" dirty="0"/>
              <a:t> -</a:t>
            </a:r>
          </a:p>
        </p:txBody>
      </p:sp>
      <p:pic>
        <p:nvPicPr>
          <p:cNvPr id="17" name="Imagem 16">
            <a:extLst>
              <a:ext uri="{FF2B5EF4-FFF2-40B4-BE49-F238E27FC236}">
                <a16:creationId xmlns:a16="http://schemas.microsoft.com/office/drawing/2014/main" id="{AED8EEE7-4A6C-417E-A3EF-6BF0EA2102A5}"/>
              </a:ext>
            </a:extLst>
          </p:cNvPr>
          <p:cNvPicPr>
            <a:picLocks noChangeAspect="1"/>
          </p:cNvPicPr>
          <p:nvPr/>
        </p:nvPicPr>
        <p:blipFill>
          <a:blip r:embed="rId5"/>
          <a:stretch>
            <a:fillRect/>
          </a:stretch>
        </p:blipFill>
        <p:spPr>
          <a:xfrm>
            <a:off x="0" y="6320212"/>
            <a:ext cx="9144000" cy="253252"/>
          </a:xfrm>
          <a:prstGeom prst="rect">
            <a:avLst/>
          </a:prstGeom>
        </p:spPr>
      </p:pic>
      <p:sp>
        <p:nvSpPr>
          <p:cNvPr id="19" name="Subtítulo 2">
            <a:extLst>
              <a:ext uri="{FF2B5EF4-FFF2-40B4-BE49-F238E27FC236}">
                <a16:creationId xmlns:a16="http://schemas.microsoft.com/office/drawing/2014/main" id="{18C9A691-8CD2-4B06-B51B-700E27ED2FF7}"/>
              </a:ext>
            </a:extLst>
          </p:cNvPr>
          <p:cNvSpPr txBox="1">
            <a:spLocks/>
          </p:cNvSpPr>
          <p:nvPr/>
        </p:nvSpPr>
        <p:spPr>
          <a:xfrm>
            <a:off x="836017" y="6524516"/>
            <a:ext cx="7698382" cy="162409"/>
          </a:xfrm>
          <a:prstGeom prst="rect">
            <a:avLst/>
          </a:prstGeom>
        </p:spPr>
        <p:txBody>
          <a:bodyPr vert="horz" lIns="68580" tIns="34290" rIns="68580" bIns="3429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pt-PT" sz="900" dirty="0">
                <a:latin typeface="Arial" charset="0"/>
                <a:ea typeface="Arial" charset="0"/>
                <a:cs typeface="Arial" charset="0"/>
              </a:rPr>
              <a:t>@2022, 24522 – Inês Esteves – 26300 – Ana Rita Guimarães </a:t>
            </a:r>
            <a:r>
              <a:rPr lang="pt-PT" sz="900" b="1" dirty="0">
                <a:solidFill>
                  <a:srgbClr val="C00000"/>
                </a:solidFill>
                <a:latin typeface="Arial" charset="0"/>
                <a:ea typeface="Arial" charset="0"/>
                <a:cs typeface="Arial" charset="0"/>
              </a:rPr>
              <a:t>Unidade Curricular: INTELIGÊNCIA ARTIFICIAL </a:t>
            </a:r>
            <a:r>
              <a:rPr lang="pt-PT" sz="900" dirty="0">
                <a:latin typeface="Arial" charset="0"/>
                <a:ea typeface="Arial" charset="0"/>
                <a:cs typeface="Arial" charset="0"/>
              </a:rPr>
              <a:t>– Ano Letivo 2020/2022 </a:t>
            </a:r>
            <a:endParaRPr lang="pt-PT" sz="900" b="1" dirty="0">
              <a:latin typeface="Arial" charset="0"/>
              <a:ea typeface="Arial" charset="0"/>
              <a:cs typeface="Arial" charset="0"/>
            </a:endParaRPr>
          </a:p>
        </p:txBody>
      </p:sp>
      <p:pic>
        <p:nvPicPr>
          <p:cNvPr id="21" name="Imagem 20">
            <a:extLst>
              <a:ext uri="{FF2B5EF4-FFF2-40B4-BE49-F238E27FC236}">
                <a16:creationId xmlns:a16="http://schemas.microsoft.com/office/drawing/2014/main" id="{3E33BC33-E477-4247-B106-480F5560B06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8125" y="6488336"/>
            <a:ext cx="545959" cy="199802"/>
          </a:xfrm>
          <a:prstGeom prst="rect">
            <a:avLst/>
          </a:prstGeom>
        </p:spPr>
      </p:pic>
      <p:sp>
        <p:nvSpPr>
          <p:cNvPr id="22" name="CaixaDeTexto 21">
            <a:extLst>
              <a:ext uri="{FF2B5EF4-FFF2-40B4-BE49-F238E27FC236}">
                <a16:creationId xmlns:a16="http://schemas.microsoft.com/office/drawing/2014/main" id="{8E8AE569-C7F6-4CD1-97CE-5E46B36F9B26}"/>
              </a:ext>
            </a:extLst>
          </p:cNvPr>
          <p:cNvSpPr txBox="1"/>
          <p:nvPr/>
        </p:nvSpPr>
        <p:spPr>
          <a:xfrm>
            <a:off x="1309552" y="6588392"/>
            <a:ext cx="7680234" cy="253916"/>
          </a:xfrm>
          <a:prstGeom prst="rect">
            <a:avLst/>
          </a:prstGeom>
          <a:noFill/>
        </p:spPr>
        <p:txBody>
          <a:bodyPr wrap="square">
            <a:spAutoFit/>
          </a:bodyPr>
          <a:lstStyle/>
          <a:p>
            <a:r>
              <a:rPr lang="pt-PT" sz="1050" dirty="0">
                <a:latin typeface="Arial" charset="0"/>
                <a:ea typeface="Arial" charset="0"/>
                <a:cs typeface="Arial" charset="0"/>
              </a:rPr>
              <a:t>Trabalho Prático TP1~ desenvolver as capacidades dos estudantes na escrita de algoritmos de pesquisa de soluções</a:t>
            </a:r>
            <a:endParaRPr lang="pt-PT" sz="1050" dirty="0"/>
          </a:p>
        </p:txBody>
      </p:sp>
      <p:sp>
        <p:nvSpPr>
          <p:cNvPr id="2" name="CaixaDeTexto 1">
            <a:extLst>
              <a:ext uri="{FF2B5EF4-FFF2-40B4-BE49-F238E27FC236}">
                <a16:creationId xmlns:a16="http://schemas.microsoft.com/office/drawing/2014/main" id="{23625209-0670-26C3-6B93-E8A36C8294B1}"/>
              </a:ext>
            </a:extLst>
          </p:cNvPr>
          <p:cNvSpPr txBox="1"/>
          <p:nvPr/>
        </p:nvSpPr>
        <p:spPr>
          <a:xfrm>
            <a:off x="260350" y="1295400"/>
            <a:ext cx="8426450" cy="3962880"/>
          </a:xfrm>
          <a:prstGeom prst="rect">
            <a:avLst/>
          </a:prstGeom>
          <a:noFill/>
        </p:spPr>
        <p:txBody>
          <a:bodyPr wrap="square" rtlCol="0">
            <a:spAutoFit/>
          </a:bodyPr>
          <a:lstStyle/>
          <a:p>
            <a:pPr>
              <a:lnSpc>
                <a:spcPct val="200000"/>
              </a:lnSpc>
            </a:pPr>
            <a:r>
              <a:rPr lang="pt-PT" sz="1600" dirty="0"/>
              <a:t>	</a:t>
            </a:r>
            <a:r>
              <a:rPr lang="pt-PT" sz="1600" dirty="0">
                <a:latin typeface="Arial" panose="020B0604020202020204" pitchFamily="34" charset="0"/>
                <a:cs typeface="Arial" panose="020B0604020202020204" pitchFamily="34" charset="0"/>
              </a:rPr>
              <a:t>Outro erro que apareceu na terminal foi “’</a:t>
            </a:r>
            <a:r>
              <a:rPr lang="pt-PT" sz="1600" dirty="0" err="1">
                <a:latin typeface="Arial" panose="020B0604020202020204" pitchFamily="34" charset="0"/>
                <a:cs typeface="Arial" panose="020B0604020202020204" pitchFamily="34" charset="0"/>
              </a:rPr>
              <a:t>int</a:t>
            </a:r>
            <a:r>
              <a:rPr lang="pt-PT" sz="1600" dirty="0">
                <a:latin typeface="Arial" panose="020B0604020202020204" pitchFamily="34" charset="0"/>
                <a:cs typeface="Arial" panose="020B0604020202020204" pitchFamily="34" charset="0"/>
              </a:rPr>
              <a:t>’ </a:t>
            </a:r>
            <a:r>
              <a:rPr lang="pt-PT" sz="1600" dirty="0" err="1">
                <a:latin typeface="Arial" panose="020B0604020202020204" pitchFamily="34" charset="0"/>
                <a:cs typeface="Arial" panose="020B0604020202020204" pitchFamily="34" charset="0"/>
              </a:rPr>
              <a:t>object</a:t>
            </a:r>
            <a:r>
              <a:rPr lang="pt-PT" sz="1600" dirty="0">
                <a:latin typeface="Arial" panose="020B0604020202020204" pitchFamily="34" charset="0"/>
                <a:cs typeface="Arial" panose="020B0604020202020204" pitchFamily="34" charset="0"/>
              </a:rPr>
              <a:t> </a:t>
            </a:r>
            <a:r>
              <a:rPr lang="pt-PT" sz="1600" dirty="0" err="1">
                <a:latin typeface="Arial" panose="020B0604020202020204" pitchFamily="34" charset="0"/>
                <a:cs typeface="Arial" panose="020B0604020202020204" pitchFamily="34" charset="0"/>
              </a:rPr>
              <a:t>is</a:t>
            </a:r>
            <a:r>
              <a:rPr lang="pt-PT" sz="1600" dirty="0">
                <a:latin typeface="Arial" panose="020B0604020202020204" pitchFamily="34" charset="0"/>
                <a:cs typeface="Arial" panose="020B0604020202020204" pitchFamily="34" charset="0"/>
              </a:rPr>
              <a:t> </a:t>
            </a:r>
            <a:r>
              <a:rPr lang="pt-PT" sz="1600" dirty="0" err="1">
                <a:latin typeface="Arial" panose="020B0604020202020204" pitchFamily="34" charset="0"/>
                <a:cs typeface="Arial" panose="020B0604020202020204" pitchFamily="34" charset="0"/>
              </a:rPr>
              <a:t>not</a:t>
            </a:r>
            <a:r>
              <a:rPr lang="pt-PT" sz="1600" dirty="0">
                <a:latin typeface="Arial" panose="020B0604020202020204" pitchFamily="34" charset="0"/>
                <a:cs typeface="Arial" panose="020B0604020202020204" pitchFamily="34" charset="0"/>
              </a:rPr>
              <a:t> </a:t>
            </a:r>
            <a:r>
              <a:rPr lang="pt-PT" sz="1600" dirty="0" err="1">
                <a:latin typeface="Arial" panose="020B0604020202020204" pitchFamily="34" charset="0"/>
                <a:cs typeface="Arial" panose="020B0604020202020204" pitchFamily="34" charset="0"/>
              </a:rPr>
              <a:t>iterable</a:t>
            </a:r>
            <a:r>
              <a:rPr lang="pt-PT" sz="1600" dirty="0">
                <a:latin typeface="Arial" panose="020B0604020202020204" pitchFamily="34" charset="0"/>
                <a:cs typeface="Arial" panose="020B0604020202020204" pitchFamily="34" charset="0"/>
              </a:rPr>
              <a:t>”. Isto significa ao executar o código </a:t>
            </a:r>
            <a:r>
              <a:rPr lang="pt-PT" sz="1600" dirty="0" err="1">
                <a:latin typeface="Arial" panose="020B0604020202020204" pitchFamily="34" charset="0"/>
                <a:cs typeface="Arial" panose="020B0604020202020204" pitchFamily="34" charset="0"/>
              </a:rPr>
              <a:t>Python</a:t>
            </a:r>
            <a:r>
              <a:rPr lang="pt-PT" sz="1600" dirty="0">
                <a:latin typeface="Arial" panose="020B0604020202020204" pitchFamily="34" charset="0"/>
                <a:cs typeface="Arial" panose="020B0604020202020204" pitchFamily="34" charset="0"/>
              </a:rPr>
              <a:t> tentei fazer um </a:t>
            </a:r>
            <a:r>
              <a:rPr lang="pt-PT" sz="1600" dirty="0" err="1">
                <a:latin typeface="Arial" panose="020B0604020202020204" pitchFamily="34" charset="0"/>
                <a:cs typeface="Arial" panose="020B0604020202020204" pitchFamily="34" charset="0"/>
              </a:rPr>
              <a:t>loop</a:t>
            </a:r>
            <a:r>
              <a:rPr lang="pt-PT" sz="1600" dirty="0">
                <a:latin typeface="Arial" panose="020B0604020202020204" pitchFamily="34" charset="0"/>
                <a:cs typeface="Arial" panose="020B0604020202020204" pitchFamily="34" charset="0"/>
              </a:rPr>
              <a:t> através de um inteiro ou outro tipo de dados em que os </a:t>
            </a:r>
            <a:r>
              <a:rPr lang="pt-PT" sz="1600" dirty="0" err="1">
                <a:latin typeface="Arial" panose="020B0604020202020204" pitchFamily="34" charset="0"/>
                <a:cs typeface="Arial" panose="020B0604020202020204" pitchFamily="34" charset="0"/>
              </a:rPr>
              <a:t>loops</a:t>
            </a:r>
            <a:r>
              <a:rPr lang="pt-PT" sz="1600" dirty="0">
                <a:latin typeface="Arial" panose="020B0604020202020204" pitchFamily="34" charset="0"/>
                <a:cs typeface="Arial" panose="020B0604020202020204" pitchFamily="34" charset="0"/>
              </a:rPr>
              <a:t> não funcionam. Em </a:t>
            </a:r>
            <a:r>
              <a:rPr lang="pt-PT" sz="1600" dirty="0" err="1">
                <a:latin typeface="Arial" panose="020B0604020202020204" pitchFamily="34" charset="0"/>
                <a:cs typeface="Arial" panose="020B0604020202020204" pitchFamily="34" charset="0"/>
              </a:rPr>
              <a:t>Python</a:t>
            </a:r>
            <a:r>
              <a:rPr lang="pt-PT" sz="1600" dirty="0">
                <a:latin typeface="Arial" panose="020B0604020202020204" pitchFamily="34" charset="0"/>
                <a:cs typeface="Arial" panose="020B0604020202020204" pitchFamily="34" charset="0"/>
              </a:rPr>
              <a:t>, dados iteráveis são listas, tuplas, conjuntos, dicionários e assim por diante. Ao tentar resolver o erro foram feitas várias pesquisas na internet para entender o problema presente.</a:t>
            </a:r>
          </a:p>
          <a:p>
            <a:pPr>
              <a:lnSpc>
                <a:spcPct val="200000"/>
              </a:lnSpc>
            </a:pPr>
            <a:endParaRPr lang="pt-PT" sz="1600" dirty="0"/>
          </a:p>
          <a:p>
            <a:pPr>
              <a:lnSpc>
                <a:spcPct val="200000"/>
              </a:lnSpc>
            </a:pPr>
            <a:endParaRPr lang="pt-PT" sz="1600" dirty="0"/>
          </a:p>
          <a:p>
            <a:pPr>
              <a:lnSpc>
                <a:spcPct val="200000"/>
              </a:lnSpc>
            </a:pPr>
            <a:endParaRPr lang="pt-PT" sz="1600" dirty="0"/>
          </a:p>
        </p:txBody>
      </p:sp>
      <p:sp>
        <p:nvSpPr>
          <p:cNvPr id="4" name="CaixaDeTexto 3">
            <a:extLst>
              <a:ext uri="{FF2B5EF4-FFF2-40B4-BE49-F238E27FC236}">
                <a16:creationId xmlns:a16="http://schemas.microsoft.com/office/drawing/2014/main" id="{3C66872B-3218-F39D-A431-DE9343CBFBC7}"/>
              </a:ext>
            </a:extLst>
          </p:cNvPr>
          <p:cNvSpPr txBox="1"/>
          <p:nvPr/>
        </p:nvSpPr>
        <p:spPr>
          <a:xfrm>
            <a:off x="306388" y="4114800"/>
            <a:ext cx="8153400" cy="2492990"/>
          </a:xfrm>
          <a:prstGeom prst="rect">
            <a:avLst/>
          </a:prstGeom>
          <a:noFill/>
        </p:spPr>
        <p:txBody>
          <a:bodyPr wrap="square" rtlCol="0">
            <a:spAutoFit/>
          </a:bodyPr>
          <a:lstStyle/>
          <a:p>
            <a:r>
              <a:rPr lang="pt-PT" sz="1400" dirty="0">
                <a:solidFill>
                  <a:srgbClr val="0070C0"/>
                </a:solidFill>
                <a:latin typeface="Arial" panose="020B0604020202020204" pitchFamily="34" charset="0"/>
                <a:cs typeface="Arial" panose="020B0604020202020204" pitchFamily="34" charset="0"/>
                <a:hlinkClick r:id="rId7">
                  <a:extLst>
                    <a:ext uri="{A12FA001-AC4F-418D-AE19-62706E023703}">
                      <ahyp:hlinkClr xmlns:ahyp="http://schemas.microsoft.com/office/drawing/2018/hyperlinkcolor" val="tx"/>
                    </a:ext>
                  </a:extLst>
                </a:hlinkClick>
              </a:rPr>
              <a:t>https://www.youtube.com/watch?v=78X7GmoDvnQ&amp;t=2s&amp;ab_channel=metazoneTrainings-NeerajSharma</a:t>
            </a:r>
            <a:endParaRPr lang="pt-PT" sz="1400" dirty="0">
              <a:solidFill>
                <a:srgbClr val="0070C0"/>
              </a:solidFill>
              <a:latin typeface="Arial" panose="020B0604020202020204" pitchFamily="34" charset="0"/>
              <a:cs typeface="Arial" panose="020B0604020202020204" pitchFamily="34" charset="0"/>
            </a:endParaRPr>
          </a:p>
          <a:p>
            <a:endParaRPr lang="pt-PT" sz="1400" dirty="0">
              <a:solidFill>
                <a:srgbClr val="0070C0"/>
              </a:solidFill>
              <a:latin typeface="Arial" panose="020B0604020202020204" pitchFamily="34" charset="0"/>
              <a:cs typeface="Arial" panose="020B0604020202020204" pitchFamily="34" charset="0"/>
            </a:endParaRPr>
          </a:p>
          <a:p>
            <a:r>
              <a:rPr lang="pt-PT" sz="1400" dirty="0">
                <a:solidFill>
                  <a:srgbClr val="0070C0"/>
                </a:solidFill>
                <a:latin typeface="Arial" panose="020B0604020202020204" pitchFamily="34" charset="0"/>
                <a:cs typeface="Arial" panose="020B0604020202020204" pitchFamily="34" charset="0"/>
              </a:rPr>
              <a:t>https://www.youtube.com/watch?v=CJ338_RgKzw&amp;ab_channel=ATOMº</a:t>
            </a:r>
          </a:p>
          <a:p>
            <a:endParaRPr lang="pt-PT" sz="1400" dirty="0">
              <a:solidFill>
                <a:srgbClr val="0070C0"/>
              </a:solidFill>
              <a:latin typeface="Arial" panose="020B0604020202020204" pitchFamily="34" charset="0"/>
              <a:cs typeface="Arial" panose="020B0604020202020204" pitchFamily="34" charset="0"/>
            </a:endParaRPr>
          </a:p>
          <a:p>
            <a:r>
              <a:rPr lang="pt-PT" sz="1400" dirty="0">
                <a:solidFill>
                  <a:srgbClr val="0070C0"/>
                </a:solidFill>
                <a:latin typeface="Arial" panose="020B0604020202020204" pitchFamily="34" charset="0"/>
                <a:cs typeface="Arial" panose="020B0604020202020204" pitchFamily="34" charset="0"/>
                <a:hlinkClick r:id="rId8">
                  <a:extLst>
                    <a:ext uri="{A12FA001-AC4F-418D-AE19-62706E023703}">
                      <ahyp:hlinkClr xmlns:ahyp="http://schemas.microsoft.com/office/drawing/2018/hyperlinkcolor" val="tx"/>
                    </a:ext>
                  </a:extLst>
                </a:hlinkClick>
              </a:rPr>
              <a:t>https://www.youtube.com/watch?v=6jbovAo92Bk&amp;ab_channel=CodeFix</a:t>
            </a:r>
            <a:endParaRPr lang="pt-PT" sz="1400" dirty="0">
              <a:solidFill>
                <a:srgbClr val="0070C0"/>
              </a:solidFill>
              <a:latin typeface="Arial" panose="020B0604020202020204" pitchFamily="34" charset="0"/>
              <a:cs typeface="Arial" panose="020B0604020202020204" pitchFamily="34" charset="0"/>
            </a:endParaRPr>
          </a:p>
          <a:p>
            <a:endParaRPr lang="pt-PT" sz="1400" dirty="0">
              <a:solidFill>
                <a:srgbClr val="0070C0"/>
              </a:solidFill>
              <a:latin typeface="Arial" panose="020B0604020202020204" pitchFamily="34" charset="0"/>
              <a:cs typeface="Arial" panose="020B0604020202020204" pitchFamily="34" charset="0"/>
            </a:endParaRPr>
          </a:p>
          <a:p>
            <a:r>
              <a:rPr lang="pt-PT" sz="1400" dirty="0">
                <a:solidFill>
                  <a:srgbClr val="0070C0"/>
                </a:solidFill>
                <a:latin typeface="Arial" panose="020B0604020202020204" pitchFamily="34" charset="0"/>
                <a:cs typeface="Arial" panose="020B0604020202020204" pitchFamily="34" charset="0"/>
                <a:hlinkClick r:id="rId9">
                  <a:extLst>
                    <a:ext uri="{A12FA001-AC4F-418D-AE19-62706E023703}">
                      <ahyp:hlinkClr xmlns:ahyp="http://schemas.microsoft.com/office/drawing/2018/hyperlinkcolor" val="tx"/>
                    </a:ext>
                  </a:extLst>
                </a:hlinkClick>
              </a:rPr>
              <a:t>https://www.youtube.com/watch?v=ibuZGXqTkV4&amp;t=335s&amp;ab_channel=DevInternals</a:t>
            </a:r>
            <a:endParaRPr lang="pt-PT" sz="1400" dirty="0">
              <a:solidFill>
                <a:srgbClr val="0070C0"/>
              </a:solidFill>
              <a:latin typeface="Arial" panose="020B0604020202020204" pitchFamily="34" charset="0"/>
              <a:cs typeface="Arial" panose="020B0604020202020204" pitchFamily="34" charset="0"/>
            </a:endParaRPr>
          </a:p>
          <a:p>
            <a:endParaRPr lang="pt-PT" sz="1400" dirty="0">
              <a:solidFill>
                <a:srgbClr val="0070C0"/>
              </a:solidFill>
              <a:latin typeface="Arial" panose="020B0604020202020204" pitchFamily="34" charset="0"/>
              <a:cs typeface="Arial" panose="020B0604020202020204" pitchFamily="34" charset="0"/>
            </a:endParaRPr>
          </a:p>
          <a:p>
            <a:r>
              <a:rPr lang="pt-PT" sz="1400" dirty="0">
                <a:solidFill>
                  <a:srgbClr val="0070C0"/>
                </a:solidFill>
                <a:latin typeface="Arial" panose="020B0604020202020204" pitchFamily="34" charset="0"/>
                <a:cs typeface="Arial" panose="020B0604020202020204" pitchFamily="34" charset="0"/>
              </a:rPr>
              <a:t>https://www.youtube.com/watch?v=eghgVRjSAVI&amp;ab_channel=DataAnalyticsIreland</a:t>
            </a:r>
          </a:p>
          <a:p>
            <a:endParaRPr lang="pt-PT"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919595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9" name="Text Box 13"/>
          <p:cNvSpPr txBox="1">
            <a:spLocks noChangeArrowheads="1"/>
          </p:cNvSpPr>
          <p:nvPr/>
        </p:nvSpPr>
        <p:spPr bwMode="auto">
          <a:xfrm>
            <a:off x="325438" y="554951"/>
            <a:ext cx="6981825" cy="400110"/>
          </a:xfrm>
          <a:prstGeom prst="rect">
            <a:avLst/>
          </a:prstGeom>
          <a:noFill/>
          <a:ln w="9525">
            <a:noFill/>
            <a:miter lim="800000"/>
            <a:headEnd/>
            <a:tailEnd/>
          </a:ln>
          <a:effectLst/>
        </p:spPr>
        <p:txBody>
          <a:bodyPr>
            <a:spAutoFit/>
          </a:bodyPr>
          <a:lstStyle/>
          <a:p>
            <a:pPr>
              <a:spcBef>
                <a:spcPct val="50000"/>
              </a:spcBef>
              <a:defRPr/>
            </a:pPr>
            <a:r>
              <a:rPr lang="pt-PT" sz="2000" b="1" dirty="0">
                <a:solidFill>
                  <a:srgbClr val="C00000"/>
                </a:solidFill>
                <a:effectLst>
                  <a:outerShdw blurRad="38100" dist="38100" dir="2700000" algn="tl">
                    <a:srgbClr val="C0C0C0"/>
                  </a:outerShdw>
                </a:effectLst>
                <a:latin typeface="Arial"/>
                <a:cs typeface="Arial"/>
              </a:rPr>
              <a:t>■</a:t>
            </a:r>
            <a:r>
              <a:rPr lang="pt-PT" sz="2000" b="1" dirty="0">
                <a:effectLst>
                  <a:outerShdw blurRad="38100" dist="38100" dir="2700000" algn="tl">
                    <a:srgbClr val="C0C0C0"/>
                  </a:outerShdw>
                </a:effectLst>
                <a:latin typeface="Arial"/>
                <a:cs typeface="Arial"/>
              </a:rPr>
              <a:t> 2. Descrição do Problema	</a:t>
            </a:r>
            <a:endParaRPr lang="pt-PT" sz="2000" b="1" dirty="0">
              <a:effectLst>
                <a:outerShdw blurRad="38100" dist="38100" dir="2700000" algn="tl">
                  <a:srgbClr val="C0C0C0"/>
                </a:outerShdw>
              </a:effectLst>
              <a:latin typeface="Arial" charset="0"/>
            </a:endParaRPr>
          </a:p>
        </p:txBody>
      </p:sp>
      <p:sp>
        <p:nvSpPr>
          <p:cNvPr id="10247" name="Line 15"/>
          <p:cNvSpPr>
            <a:spLocks noChangeShapeType="1"/>
          </p:cNvSpPr>
          <p:nvPr/>
        </p:nvSpPr>
        <p:spPr bwMode="auto">
          <a:xfrm>
            <a:off x="250825" y="0"/>
            <a:ext cx="0" cy="765175"/>
          </a:xfrm>
          <a:prstGeom prst="line">
            <a:avLst/>
          </a:prstGeom>
          <a:noFill/>
          <a:ln w="25400">
            <a:solidFill>
              <a:schemeClr val="tx1"/>
            </a:solidFill>
            <a:round/>
            <a:headEnd/>
            <a:tailEnd/>
          </a:ln>
        </p:spPr>
        <p:txBody>
          <a:bodyPr/>
          <a:lstStyle/>
          <a:p>
            <a:endParaRPr lang="pt-PT"/>
          </a:p>
        </p:txBody>
      </p:sp>
      <p:sp>
        <p:nvSpPr>
          <p:cNvPr id="9237" name="Text Box 21"/>
          <p:cNvSpPr txBox="1">
            <a:spLocks noChangeArrowheads="1"/>
          </p:cNvSpPr>
          <p:nvPr/>
        </p:nvSpPr>
        <p:spPr bwMode="auto">
          <a:xfrm>
            <a:off x="260350" y="44450"/>
            <a:ext cx="6981825" cy="304800"/>
          </a:xfrm>
          <a:prstGeom prst="rect">
            <a:avLst/>
          </a:prstGeom>
          <a:noFill/>
          <a:ln w="9525">
            <a:noFill/>
            <a:miter lim="800000"/>
            <a:headEnd/>
            <a:tailEnd/>
          </a:ln>
          <a:effectLst/>
        </p:spPr>
        <p:txBody>
          <a:bodyPr>
            <a:spAutoFit/>
          </a:bodyPr>
          <a:lstStyle/>
          <a:p>
            <a:pPr>
              <a:spcBef>
                <a:spcPct val="50000"/>
              </a:spcBef>
              <a:defRPr/>
            </a:pPr>
            <a:endParaRPr lang="pt-PT" sz="1400" b="1" dirty="0">
              <a:solidFill>
                <a:srgbClr val="FF3300"/>
              </a:solidFill>
              <a:effectLst>
                <a:outerShdw blurRad="38100" dist="38100" dir="2700000" algn="tl">
                  <a:srgbClr val="C0C0C0"/>
                </a:outerShdw>
              </a:effectLst>
              <a:latin typeface="Arial" charset="0"/>
            </a:endParaRPr>
          </a:p>
        </p:txBody>
      </p:sp>
      <p:pic>
        <p:nvPicPr>
          <p:cNvPr id="7" name="Imagem 6">
            <a:extLst>
              <a:ext uri="{FF2B5EF4-FFF2-40B4-BE49-F238E27FC236}">
                <a16:creationId xmlns:a16="http://schemas.microsoft.com/office/drawing/2014/main" id="{54D42837-E70D-4C64-A8A7-E7F751502B92}"/>
              </a:ext>
            </a:extLst>
          </p:cNvPr>
          <p:cNvPicPr>
            <a:picLocks noChangeAspect="1"/>
          </p:cNvPicPr>
          <p:nvPr/>
        </p:nvPicPr>
        <p:blipFill>
          <a:blip r:embed="rId3"/>
          <a:stretch>
            <a:fillRect/>
          </a:stretch>
        </p:blipFill>
        <p:spPr>
          <a:xfrm>
            <a:off x="101225" y="904241"/>
            <a:ext cx="9014192" cy="266482"/>
          </a:xfrm>
          <a:prstGeom prst="rect">
            <a:avLst/>
          </a:prstGeom>
        </p:spPr>
      </p:pic>
      <p:sp>
        <p:nvSpPr>
          <p:cNvPr id="18" name="Rectângulo 19">
            <a:extLst>
              <a:ext uri="{FF2B5EF4-FFF2-40B4-BE49-F238E27FC236}">
                <a16:creationId xmlns:a16="http://schemas.microsoft.com/office/drawing/2014/main" id="{CC873ECC-2D88-4A22-91F1-E738DF9BE5E9}"/>
              </a:ext>
            </a:extLst>
          </p:cNvPr>
          <p:cNvSpPr/>
          <p:nvPr/>
        </p:nvSpPr>
        <p:spPr>
          <a:xfrm>
            <a:off x="5535613" y="610184"/>
            <a:ext cx="3505200" cy="261610"/>
          </a:xfrm>
          <a:prstGeom prst="rect">
            <a:avLst/>
          </a:prstGeom>
        </p:spPr>
        <p:txBody>
          <a:bodyPr wrap="square">
            <a:spAutoFit/>
          </a:bodyPr>
          <a:lstStyle/>
          <a:p>
            <a:pPr algn="r"/>
            <a:r>
              <a:rPr lang="pt-PT" sz="1100" b="1" cap="all" dirty="0">
                <a:highlight>
                  <a:srgbClr val="FFFF00"/>
                </a:highlight>
              </a:rPr>
              <a:t>ENGENHARIA INFORMÁTICA</a:t>
            </a:r>
            <a:endParaRPr lang="pt-PT" sz="1100" dirty="0">
              <a:highlight>
                <a:srgbClr val="FFFF00"/>
              </a:highlight>
            </a:endParaRPr>
          </a:p>
        </p:txBody>
      </p:sp>
      <p:pic>
        <p:nvPicPr>
          <p:cNvPr id="20" name="Imagem 19">
            <a:extLst>
              <a:ext uri="{FF2B5EF4-FFF2-40B4-BE49-F238E27FC236}">
                <a16:creationId xmlns:a16="http://schemas.microsoft.com/office/drawing/2014/main" id="{698D1AFC-0FD6-4DFA-A381-805A758D4B1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04047" y="81007"/>
            <a:ext cx="2689589" cy="668346"/>
          </a:xfrm>
          <a:prstGeom prst="rect">
            <a:avLst/>
          </a:prstGeom>
        </p:spPr>
      </p:pic>
      <p:sp>
        <p:nvSpPr>
          <p:cNvPr id="15" name="Text Box 10">
            <a:extLst>
              <a:ext uri="{FF2B5EF4-FFF2-40B4-BE49-F238E27FC236}">
                <a16:creationId xmlns:a16="http://schemas.microsoft.com/office/drawing/2014/main" id="{2AE8AC60-74C9-4824-90A3-A23A5C2A3A39}"/>
              </a:ext>
            </a:extLst>
          </p:cNvPr>
          <p:cNvSpPr txBox="1">
            <a:spLocks noChangeArrowheads="1"/>
          </p:cNvSpPr>
          <p:nvPr/>
        </p:nvSpPr>
        <p:spPr bwMode="auto">
          <a:xfrm>
            <a:off x="8288338" y="6296025"/>
            <a:ext cx="827087" cy="366713"/>
          </a:xfrm>
          <a:prstGeom prst="rect">
            <a:avLst/>
          </a:prstGeom>
          <a:noFill/>
          <a:ln w="9525">
            <a:noFill/>
            <a:miter lim="800000"/>
            <a:headEnd/>
            <a:tailEnd/>
          </a:ln>
        </p:spPr>
        <p:txBody>
          <a:bodyPr>
            <a:spAutoFit/>
          </a:bodyPr>
          <a:lstStyle/>
          <a:p>
            <a:pPr>
              <a:spcBef>
                <a:spcPct val="50000"/>
              </a:spcBef>
            </a:pPr>
            <a:endParaRPr lang="pt-PT"/>
          </a:p>
        </p:txBody>
      </p:sp>
      <p:sp>
        <p:nvSpPr>
          <p:cNvPr id="16" name="Rectangle 11">
            <a:extLst>
              <a:ext uri="{FF2B5EF4-FFF2-40B4-BE49-F238E27FC236}">
                <a16:creationId xmlns:a16="http://schemas.microsoft.com/office/drawing/2014/main" id="{07A20E72-4407-4F3E-98C6-99518A20CF4B}"/>
              </a:ext>
            </a:extLst>
          </p:cNvPr>
          <p:cNvSpPr>
            <a:spLocks noChangeArrowheads="1"/>
          </p:cNvSpPr>
          <p:nvPr/>
        </p:nvSpPr>
        <p:spPr bwMode="auto">
          <a:xfrm>
            <a:off x="8327571" y="6496091"/>
            <a:ext cx="936625" cy="260350"/>
          </a:xfrm>
          <a:prstGeom prst="rect">
            <a:avLst/>
          </a:prstGeom>
          <a:noFill/>
          <a:ln w="9525">
            <a:noFill/>
            <a:miter lim="800000"/>
            <a:headEnd/>
            <a:tailEnd/>
          </a:ln>
        </p:spPr>
        <p:txBody>
          <a:bodyPr anchor="ctr"/>
          <a:lstStyle/>
          <a:p>
            <a:pPr algn="ctr"/>
            <a:r>
              <a:rPr lang="pt-PT" sz="1000" dirty="0"/>
              <a:t>- </a:t>
            </a:r>
            <a:fld id="{1234D2FF-8FB9-47A1-B8C9-42A5F500BA2F}" type="slidenum">
              <a:rPr lang="pt-PT" sz="1000"/>
              <a:pPr algn="ctr"/>
              <a:t>22</a:t>
            </a:fld>
            <a:r>
              <a:rPr lang="pt-PT" sz="1000" dirty="0"/>
              <a:t> -</a:t>
            </a:r>
          </a:p>
        </p:txBody>
      </p:sp>
      <p:pic>
        <p:nvPicPr>
          <p:cNvPr id="17" name="Imagem 16">
            <a:extLst>
              <a:ext uri="{FF2B5EF4-FFF2-40B4-BE49-F238E27FC236}">
                <a16:creationId xmlns:a16="http://schemas.microsoft.com/office/drawing/2014/main" id="{AED8EEE7-4A6C-417E-A3EF-6BF0EA2102A5}"/>
              </a:ext>
            </a:extLst>
          </p:cNvPr>
          <p:cNvPicPr>
            <a:picLocks noChangeAspect="1"/>
          </p:cNvPicPr>
          <p:nvPr/>
        </p:nvPicPr>
        <p:blipFill>
          <a:blip r:embed="rId5"/>
          <a:stretch>
            <a:fillRect/>
          </a:stretch>
        </p:blipFill>
        <p:spPr>
          <a:xfrm>
            <a:off x="0" y="6320212"/>
            <a:ext cx="9144000" cy="253252"/>
          </a:xfrm>
          <a:prstGeom prst="rect">
            <a:avLst/>
          </a:prstGeom>
        </p:spPr>
      </p:pic>
      <p:sp>
        <p:nvSpPr>
          <p:cNvPr id="19" name="Subtítulo 2">
            <a:extLst>
              <a:ext uri="{FF2B5EF4-FFF2-40B4-BE49-F238E27FC236}">
                <a16:creationId xmlns:a16="http://schemas.microsoft.com/office/drawing/2014/main" id="{18C9A691-8CD2-4B06-B51B-700E27ED2FF7}"/>
              </a:ext>
            </a:extLst>
          </p:cNvPr>
          <p:cNvSpPr txBox="1">
            <a:spLocks/>
          </p:cNvSpPr>
          <p:nvPr/>
        </p:nvSpPr>
        <p:spPr>
          <a:xfrm>
            <a:off x="836017" y="6524516"/>
            <a:ext cx="7698382" cy="162409"/>
          </a:xfrm>
          <a:prstGeom prst="rect">
            <a:avLst/>
          </a:prstGeom>
        </p:spPr>
        <p:txBody>
          <a:bodyPr vert="horz" lIns="68580" tIns="34290" rIns="68580" bIns="3429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pt-PT" sz="900" dirty="0">
                <a:latin typeface="Arial" charset="0"/>
                <a:ea typeface="Arial" charset="0"/>
                <a:cs typeface="Arial" charset="0"/>
              </a:rPr>
              <a:t>@2022, 24522 – Inês Esteves – 26300 – Ana Rita Guimarães </a:t>
            </a:r>
            <a:r>
              <a:rPr lang="pt-PT" sz="900" b="1" dirty="0">
                <a:solidFill>
                  <a:srgbClr val="C00000"/>
                </a:solidFill>
                <a:latin typeface="Arial" charset="0"/>
                <a:ea typeface="Arial" charset="0"/>
                <a:cs typeface="Arial" charset="0"/>
              </a:rPr>
              <a:t>Unidade Curricular: INTELIGÊNCIA ARTIFICIAL </a:t>
            </a:r>
            <a:r>
              <a:rPr lang="pt-PT" sz="900" dirty="0">
                <a:latin typeface="Arial" charset="0"/>
                <a:ea typeface="Arial" charset="0"/>
                <a:cs typeface="Arial" charset="0"/>
              </a:rPr>
              <a:t>– Ano Letivo 2020/2022 </a:t>
            </a:r>
            <a:endParaRPr lang="pt-PT" sz="900" b="1" dirty="0">
              <a:latin typeface="Arial" charset="0"/>
              <a:ea typeface="Arial" charset="0"/>
              <a:cs typeface="Arial" charset="0"/>
            </a:endParaRPr>
          </a:p>
        </p:txBody>
      </p:sp>
      <p:pic>
        <p:nvPicPr>
          <p:cNvPr id="21" name="Imagem 20">
            <a:extLst>
              <a:ext uri="{FF2B5EF4-FFF2-40B4-BE49-F238E27FC236}">
                <a16:creationId xmlns:a16="http://schemas.microsoft.com/office/drawing/2014/main" id="{3E33BC33-E477-4247-B106-480F5560B06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8125" y="6488336"/>
            <a:ext cx="545959" cy="199802"/>
          </a:xfrm>
          <a:prstGeom prst="rect">
            <a:avLst/>
          </a:prstGeom>
        </p:spPr>
      </p:pic>
      <p:sp>
        <p:nvSpPr>
          <p:cNvPr id="22" name="CaixaDeTexto 21">
            <a:extLst>
              <a:ext uri="{FF2B5EF4-FFF2-40B4-BE49-F238E27FC236}">
                <a16:creationId xmlns:a16="http://schemas.microsoft.com/office/drawing/2014/main" id="{8E8AE569-C7F6-4CD1-97CE-5E46B36F9B26}"/>
              </a:ext>
            </a:extLst>
          </p:cNvPr>
          <p:cNvSpPr txBox="1"/>
          <p:nvPr/>
        </p:nvSpPr>
        <p:spPr>
          <a:xfrm>
            <a:off x="1309552" y="6588392"/>
            <a:ext cx="7680234" cy="253916"/>
          </a:xfrm>
          <a:prstGeom prst="rect">
            <a:avLst/>
          </a:prstGeom>
          <a:noFill/>
        </p:spPr>
        <p:txBody>
          <a:bodyPr wrap="square">
            <a:spAutoFit/>
          </a:bodyPr>
          <a:lstStyle/>
          <a:p>
            <a:r>
              <a:rPr lang="pt-PT" sz="1050" dirty="0">
                <a:latin typeface="Arial" charset="0"/>
                <a:ea typeface="Arial" charset="0"/>
                <a:cs typeface="Arial" charset="0"/>
              </a:rPr>
              <a:t>Trabalho Prático TP1~ desenvolver as capacidades dos estudantes na escrita de algoritmos de pesquisa de soluções</a:t>
            </a:r>
            <a:endParaRPr lang="pt-PT" sz="1050" dirty="0"/>
          </a:p>
        </p:txBody>
      </p:sp>
      <p:pic>
        <p:nvPicPr>
          <p:cNvPr id="4" name="Imagem 3" descr="Uma imagem com texto&#10;&#10;Descrição gerada automaticamente">
            <a:extLst>
              <a:ext uri="{FF2B5EF4-FFF2-40B4-BE49-F238E27FC236}">
                <a16:creationId xmlns:a16="http://schemas.microsoft.com/office/drawing/2014/main" id="{F49FF3CA-C3A7-2BF7-9E81-5083B137381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1641053"/>
            <a:ext cx="9144000" cy="4160455"/>
          </a:xfrm>
          <a:prstGeom prst="rect">
            <a:avLst/>
          </a:prstGeom>
        </p:spPr>
      </p:pic>
    </p:spTree>
    <p:extLst>
      <p:ext uri="{BB962C8B-B14F-4D97-AF65-F5344CB8AC3E}">
        <p14:creationId xmlns:p14="http://schemas.microsoft.com/office/powerpoint/2010/main" val="39383446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9" name="Text Box 13"/>
          <p:cNvSpPr txBox="1">
            <a:spLocks noChangeArrowheads="1"/>
          </p:cNvSpPr>
          <p:nvPr/>
        </p:nvSpPr>
        <p:spPr bwMode="auto">
          <a:xfrm>
            <a:off x="325438" y="554951"/>
            <a:ext cx="6981825" cy="400110"/>
          </a:xfrm>
          <a:prstGeom prst="rect">
            <a:avLst/>
          </a:prstGeom>
          <a:noFill/>
          <a:ln w="9525">
            <a:noFill/>
            <a:miter lim="800000"/>
            <a:headEnd/>
            <a:tailEnd/>
          </a:ln>
          <a:effectLst/>
        </p:spPr>
        <p:txBody>
          <a:bodyPr>
            <a:spAutoFit/>
          </a:bodyPr>
          <a:lstStyle/>
          <a:p>
            <a:pPr>
              <a:spcBef>
                <a:spcPct val="50000"/>
              </a:spcBef>
              <a:defRPr/>
            </a:pPr>
            <a:r>
              <a:rPr lang="pt-PT" sz="2000" b="1" dirty="0">
                <a:solidFill>
                  <a:srgbClr val="C00000"/>
                </a:solidFill>
                <a:effectLst>
                  <a:outerShdw blurRad="38100" dist="38100" dir="2700000" algn="tl">
                    <a:srgbClr val="C0C0C0"/>
                  </a:outerShdw>
                </a:effectLst>
                <a:latin typeface="Arial"/>
                <a:cs typeface="Arial"/>
              </a:rPr>
              <a:t>■</a:t>
            </a:r>
            <a:r>
              <a:rPr lang="pt-PT" sz="2000" b="1" dirty="0">
                <a:effectLst>
                  <a:outerShdw blurRad="38100" dist="38100" dir="2700000" algn="tl">
                    <a:srgbClr val="C0C0C0"/>
                  </a:outerShdw>
                </a:effectLst>
                <a:latin typeface="Arial"/>
                <a:cs typeface="Arial"/>
              </a:rPr>
              <a:t> 2. Descrição do Problema	</a:t>
            </a:r>
            <a:endParaRPr lang="pt-PT" sz="2000" b="1" dirty="0">
              <a:effectLst>
                <a:outerShdw blurRad="38100" dist="38100" dir="2700000" algn="tl">
                  <a:srgbClr val="C0C0C0"/>
                </a:outerShdw>
              </a:effectLst>
              <a:latin typeface="Arial" charset="0"/>
            </a:endParaRPr>
          </a:p>
        </p:txBody>
      </p:sp>
      <p:sp>
        <p:nvSpPr>
          <p:cNvPr id="10247" name="Line 15"/>
          <p:cNvSpPr>
            <a:spLocks noChangeShapeType="1"/>
          </p:cNvSpPr>
          <p:nvPr/>
        </p:nvSpPr>
        <p:spPr bwMode="auto">
          <a:xfrm>
            <a:off x="250825" y="0"/>
            <a:ext cx="0" cy="765175"/>
          </a:xfrm>
          <a:prstGeom prst="line">
            <a:avLst/>
          </a:prstGeom>
          <a:noFill/>
          <a:ln w="25400">
            <a:solidFill>
              <a:schemeClr val="tx1"/>
            </a:solidFill>
            <a:round/>
            <a:headEnd/>
            <a:tailEnd/>
          </a:ln>
        </p:spPr>
        <p:txBody>
          <a:bodyPr/>
          <a:lstStyle/>
          <a:p>
            <a:endParaRPr lang="pt-PT"/>
          </a:p>
        </p:txBody>
      </p:sp>
      <p:sp>
        <p:nvSpPr>
          <p:cNvPr id="9237" name="Text Box 21"/>
          <p:cNvSpPr txBox="1">
            <a:spLocks noChangeArrowheads="1"/>
          </p:cNvSpPr>
          <p:nvPr/>
        </p:nvSpPr>
        <p:spPr bwMode="auto">
          <a:xfrm>
            <a:off x="260350" y="44450"/>
            <a:ext cx="6981825" cy="304800"/>
          </a:xfrm>
          <a:prstGeom prst="rect">
            <a:avLst/>
          </a:prstGeom>
          <a:noFill/>
          <a:ln w="9525">
            <a:noFill/>
            <a:miter lim="800000"/>
            <a:headEnd/>
            <a:tailEnd/>
          </a:ln>
          <a:effectLst/>
        </p:spPr>
        <p:txBody>
          <a:bodyPr>
            <a:spAutoFit/>
          </a:bodyPr>
          <a:lstStyle/>
          <a:p>
            <a:pPr>
              <a:spcBef>
                <a:spcPct val="50000"/>
              </a:spcBef>
              <a:defRPr/>
            </a:pPr>
            <a:endParaRPr lang="pt-PT" sz="1400" b="1" dirty="0">
              <a:solidFill>
                <a:srgbClr val="FF3300"/>
              </a:solidFill>
              <a:effectLst>
                <a:outerShdw blurRad="38100" dist="38100" dir="2700000" algn="tl">
                  <a:srgbClr val="C0C0C0"/>
                </a:outerShdw>
              </a:effectLst>
              <a:latin typeface="Arial" charset="0"/>
            </a:endParaRPr>
          </a:p>
        </p:txBody>
      </p:sp>
      <p:pic>
        <p:nvPicPr>
          <p:cNvPr id="7" name="Imagem 6">
            <a:extLst>
              <a:ext uri="{FF2B5EF4-FFF2-40B4-BE49-F238E27FC236}">
                <a16:creationId xmlns:a16="http://schemas.microsoft.com/office/drawing/2014/main" id="{54D42837-E70D-4C64-A8A7-E7F751502B92}"/>
              </a:ext>
            </a:extLst>
          </p:cNvPr>
          <p:cNvPicPr>
            <a:picLocks noChangeAspect="1"/>
          </p:cNvPicPr>
          <p:nvPr/>
        </p:nvPicPr>
        <p:blipFill>
          <a:blip r:embed="rId3"/>
          <a:stretch>
            <a:fillRect/>
          </a:stretch>
        </p:blipFill>
        <p:spPr>
          <a:xfrm>
            <a:off x="101225" y="904241"/>
            <a:ext cx="9014192" cy="266482"/>
          </a:xfrm>
          <a:prstGeom prst="rect">
            <a:avLst/>
          </a:prstGeom>
        </p:spPr>
      </p:pic>
      <p:sp>
        <p:nvSpPr>
          <p:cNvPr id="18" name="Rectângulo 19">
            <a:extLst>
              <a:ext uri="{FF2B5EF4-FFF2-40B4-BE49-F238E27FC236}">
                <a16:creationId xmlns:a16="http://schemas.microsoft.com/office/drawing/2014/main" id="{CC873ECC-2D88-4A22-91F1-E738DF9BE5E9}"/>
              </a:ext>
            </a:extLst>
          </p:cNvPr>
          <p:cNvSpPr/>
          <p:nvPr/>
        </p:nvSpPr>
        <p:spPr>
          <a:xfrm>
            <a:off x="5535613" y="610184"/>
            <a:ext cx="3505200" cy="261610"/>
          </a:xfrm>
          <a:prstGeom prst="rect">
            <a:avLst/>
          </a:prstGeom>
        </p:spPr>
        <p:txBody>
          <a:bodyPr wrap="square">
            <a:spAutoFit/>
          </a:bodyPr>
          <a:lstStyle/>
          <a:p>
            <a:pPr algn="r"/>
            <a:r>
              <a:rPr lang="pt-PT" sz="1100" b="1" cap="all" dirty="0">
                <a:highlight>
                  <a:srgbClr val="FFFF00"/>
                </a:highlight>
              </a:rPr>
              <a:t>ENGENHARIA INFORMÁTICA</a:t>
            </a:r>
            <a:endParaRPr lang="pt-PT" sz="1100" dirty="0">
              <a:highlight>
                <a:srgbClr val="FFFF00"/>
              </a:highlight>
            </a:endParaRPr>
          </a:p>
        </p:txBody>
      </p:sp>
      <p:pic>
        <p:nvPicPr>
          <p:cNvPr id="20" name="Imagem 19">
            <a:extLst>
              <a:ext uri="{FF2B5EF4-FFF2-40B4-BE49-F238E27FC236}">
                <a16:creationId xmlns:a16="http://schemas.microsoft.com/office/drawing/2014/main" id="{698D1AFC-0FD6-4DFA-A381-805A758D4B1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04047" y="81007"/>
            <a:ext cx="2689589" cy="668346"/>
          </a:xfrm>
          <a:prstGeom prst="rect">
            <a:avLst/>
          </a:prstGeom>
        </p:spPr>
      </p:pic>
      <p:sp>
        <p:nvSpPr>
          <p:cNvPr id="15" name="Text Box 10">
            <a:extLst>
              <a:ext uri="{FF2B5EF4-FFF2-40B4-BE49-F238E27FC236}">
                <a16:creationId xmlns:a16="http://schemas.microsoft.com/office/drawing/2014/main" id="{2AE8AC60-74C9-4824-90A3-A23A5C2A3A39}"/>
              </a:ext>
            </a:extLst>
          </p:cNvPr>
          <p:cNvSpPr txBox="1">
            <a:spLocks noChangeArrowheads="1"/>
          </p:cNvSpPr>
          <p:nvPr/>
        </p:nvSpPr>
        <p:spPr bwMode="auto">
          <a:xfrm>
            <a:off x="8288338" y="6296025"/>
            <a:ext cx="827087" cy="366713"/>
          </a:xfrm>
          <a:prstGeom prst="rect">
            <a:avLst/>
          </a:prstGeom>
          <a:noFill/>
          <a:ln w="9525">
            <a:noFill/>
            <a:miter lim="800000"/>
            <a:headEnd/>
            <a:tailEnd/>
          </a:ln>
        </p:spPr>
        <p:txBody>
          <a:bodyPr>
            <a:spAutoFit/>
          </a:bodyPr>
          <a:lstStyle/>
          <a:p>
            <a:pPr>
              <a:spcBef>
                <a:spcPct val="50000"/>
              </a:spcBef>
            </a:pPr>
            <a:endParaRPr lang="pt-PT"/>
          </a:p>
        </p:txBody>
      </p:sp>
      <p:sp>
        <p:nvSpPr>
          <p:cNvPr id="16" name="Rectangle 11">
            <a:extLst>
              <a:ext uri="{FF2B5EF4-FFF2-40B4-BE49-F238E27FC236}">
                <a16:creationId xmlns:a16="http://schemas.microsoft.com/office/drawing/2014/main" id="{07A20E72-4407-4F3E-98C6-99518A20CF4B}"/>
              </a:ext>
            </a:extLst>
          </p:cNvPr>
          <p:cNvSpPr>
            <a:spLocks noChangeArrowheads="1"/>
          </p:cNvSpPr>
          <p:nvPr/>
        </p:nvSpPr>
        <p:spPr bwMode="auto">
          <a:xfrm>
            <a:off x="8327571" y="6496091"/>
            <a:ext cx="936625" cy="260350"/>
          </a:xfrm>
          <a:prstGeom prst="rect">
            <a:avLst/>
          </a:prstGeom>
          <a:noFill/>
          <a:ln w="9525">
            <a:noFill/>
            <a:miter lim="800000"/>
            <a:headEnd/>
            <a:tailEnd/>
          </a:ln>
        </p:spPr>
        <p:txBody>
          <a:bodyPr anchor="ctr"/>
          <a:lstStyle/>
          <a:p>
            <a:pPr algn="ctr"/>
            <a:r>
              <a:rPr lang="pt-PT" sz="1000" dirty="0"/>
              <a:t>- </a:t>
            </a:r>
            <a:fld id="{1234D2FF-8FB9-47A1-B8C9-42A5F500BA2F}" type="slidenum">
              <a:rPr lang="pt-PT" sz="1000"/>
              <a:pPr algn="ctr"/>
              <a:t>23</a:t>
            </a:fld>
            <a:r>
              <a:rPr lang="pt-PT" sz="1000" dirty="0"/>
              <a:t> -</a:t>
            </a:r>
          </a:p>
        </p:txBody>
      </p:sp>
      <p:pic>
        <p:nvPicPr>
          <p:cNvPr id="17" name="Imagem 16">
            <a:extLst>
              <a:ext uri="{FF2B5EF4-FFF2-40B4-BE49-F238E27FC236}">
                <a16:creationId xmlns:a16="http://schemas.microsoft.com/office/drawing/2014/main" id="{AED8EEE7-4A6C-417E-A3EF-6BF0EA2102A5}"/>
              </a:ext>
            </a:extLst>
          </p:cNvPr>
          <p:cNvPicPr>
            <a:picLocks noChangeAspect="1"/>
          </p:cNvPicPr>
          <p:nvPr/>
        </p:nvPicPr>
        <p:blipFill>
          <a:blip r:embed="rId5"/>
          <a:stretch>
            <a:fillRect/>
          </a:stretch>
        </p:blipFill>
        <p:spPr>
          <a:xfrm>
            <a:off x="0" y="6320212"/>
            <a:ext cx="9144000" cy="253252"/>
          </a:xfrm>
          <a:prstGeom prst="rect">
            <a:avLst/>
          </a:prstGeom>
        </p:spPr>
      </p:pic>
      <p:sp>
        <p:nvSpPr>
          <p:cNvPr id="19" name="Subtítulo 2">
            <a:extLst>
              <a:ext uri="{FF2B5EF4-FFF2-40B4-BE49-F238E27FC236}">
                <a16:creationId xmlns:a16="http://schemas.microsoft.com/office/drawing/2014/main" id="{18C9A691-8CD2-4B06-B51B-700E27ED2FF7}"/>
              </a:ext>
            </a:extLst>
          </p:cNvPr>
          <p:cNvSpPr txBox="1">
            <a:spLocks/>
          </p:cNvSpPr>
          <p:nvPr/>
        </p:nvSpPr>
        <p:spPr>
          <a:xfrm>
            <a:off x="836017" y="6524516"/>
            <a:ext cx="7698382" cy="162409"/>
          </a:xfrm>
          <a:prstGeom prst="rect">
            <a:avLst/>
          </a:prstGeom>
        </p:spPr>
        <p:txBody>
          <a:bodyPr vert="horz" lIns="68580" tIns="34290" rIns="68580" bIns="3429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pt-PT" sz="900" dirty="0">
                <a:latin typeface="Arial" charset="0"/>
                <a:ea typeface="Arial" charset="0"/>
                <a:cs typeface="Arial" charset="0"/>
              </a:rPr>
              <a:t>@2022, 24522 – Inês Esteves – 26300 – Ana Rita Guimarães </a:t>
            </a:r>
            <a:r>
              <a:rPr lang="pt-PT" sz="900" b="1" dirty="0">
                <a:solidFill>
                  <a:srgbClr val="C00000"/>
                </a:solidFill>
                <a:latin typeface="Arial" charset="0"/>
                <a:ea typeface="Arial" charset="0"/>
                <a:cs typeface="Arial" charset="0"/>
              </a:rPr>
              <a:t>Unidade Curricular: INTELIGÊNCIA ARTIFICIAL </a:t>
            </a:r>
            <a:r>
              <a:rPr lang="pt-PT" sz="900" dirty="0">
                <a:latin typeface="Arial" charset="0"/>
                <a:ea typeface="Arial" charset="0"/>
                <a:cs typeface="Arial" charset="0"/>
              </a:rPr>
              <a:t>– Ano Letivo 2020/2022 </a:t>
            </a:r>
            <a:endParaRPr lang="pt-PT" sz="900" b="1" dirty="0">
              <a:latin typeface="Arial" charset="0"/>
              <a:ea typeface="Arial" charset="0"/>
              <a:cs typeface="Arial" charset="0"/>
            </a:endParaRPr>
          </a:p>
        </p:txBody>
      </p:sp>
      <p:pic>
        <p:nvPicPr>
          <p:cNvPr id="21" name="Imagem 20">
            <a:extLst>
              <a:ext uri="{FF2B5EF4-FFF2-40B4-BE49-F238E27FC236}">
                <a16:creationId xmlns:a16="http://schemas.microsoft.com/office/drawing/2014/main" id="{3E33BC33-E477-4247-B106-480F5560B06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8125" y="6488336"/>
            <a:ext cx="545959" cy="199802"/>
          </a:xfrm>
          <a:prstGeom prst="rect">
            <a:avLst/>
          </a:prstGeom>
        </p:spPr>
      </p:pic>
      <p:sp>
        <p:nvSpPr>
          <p:cNvPr id="22" name="CaixaDeTexto 21">
            <a:extLst>
              <a:ext uri="{FF2B5EF4-FFF2-40B4-BE49-F238E27FC236}">
                <a16:creationId xmlns:a16="http://schemas.microsoft.com/office/drawing/2014/main" id="{8E8AE569-C7F6-4CD1-97CE-5E46B36F9B26}"/>
              </a:ext>
            </a:extLst>
          </p:cNvPr>
          <p:cNvSpPr txBox="1"/>
          <p:nvPr/>
        </p:nvSpPr>
        <p:spPr>
          <a:xfrm>
            <a:off x="1309552" y="6588392"/>
            <a:ext cx="7680234" cy="253916"/>
          </a:xfrm>
          <a:prstGeom prst="rect">
            <a:avLst/>
          </a:prstGeom>
          <a:noFill/>
        </p:spPr>
        <p:txBody>
          <a:bodyPr wrap="square">
            <a:spAutoFit/>
          </a:bodyPr>
          <a:lstStyle/>
          <a:p>
            <a:r>
              <a:rPr lang="pt-PT" sz="1050" dirty="0">
                <a:latin typeface="Arial" charset="0"/>
                <a:ea typeface="Arial" charset="0"/>
                <a:cs typeface="Arial" charset="0"/>
              </a:rPr>
              <a:t>Trabalho Prático TP1~ desenvolver as capacidades dos estudantes na escrita de algoritmos de pesquisa de soluções</a:t>
            </a:r>
            <a:endParaRPr lang="pt-PT" sz="1050" dirty="0"/>
          </a:p>
        </p:txBody>
      </p:sp>
      <p:pic>
        <p:nvPicPr>
          <p:cNvPr id="3" name="Imagem 2">
            <a:extLst>
              <a:ext uri="{FF2B5EF4-FFF2-40B4-BE49-F238E27FC236}">
                <a16:creationId xmlns:a16="http://schemas.microsoft.com/office/drawing/2014/main" id="{42A62C51-A88D-2D29-F5D3-E888AE38A289}"/>
              </a:ext>
            </a:extLst>
          </p:cNvPr>
          <p:cNvPicPr>
            <a:picLocks noChangeAspect="1"/>
          </p:cNvPicPr>
          <p:nvPr/>
        </p:nvPicPr>
        <p:blipFill rotWithShape="1">
          <a:blip r:embed="rId7"/>
          <a:srcRect l="16667"/>
          <a:stretch/>
        </p:blipFill>
        <p:spPr>
          <a:xfrm>
            <a:off x="325438" y="1362871"/>
            <a:ext cx="8288338" cy="4817183"/>
          </a:xfrm>
          <a:prstGeom prst="rect">
            <a:avLst/>
          </a:prstGeom>
        </p:spPr>
      </p:pic>
    </p:spTree>
    <p:extLst>
      <p:ext uri="{BB962C8B-B14F-4D97-AF65-F5344CB8AC3E}">
        <p14:creationId xmlns:p14="http://schemas.microsoft.com/office/powerpoint/2010/main" val="27028747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9" name="Text Box 13"/>
          <p:cNvSpPr txBox="1">
            <a:spLocks noChangeArrowheads="1"/>
          </p:cNvSpPr>
          <p:nvPr/>
        </p:nvSpPr>
        <p:spPr bwMode="auto">
          <a:xfrm>
            <a:off x="325438" y="554951"/>
            <a:ext cx="6981825" cy="400110"/>
          </a:xfrm>
          <a:prstGeom prst="rect">
            <a:avLst/>
          </a:prstGeom>
          <a:noFill/>
          <a:ln w="9525">
            <a:noFill/>
            <a:miter lim="800000"/>
            <a:headEnd/>
            <a:tailEnd/>
          </a:ln>
          <a:effectLst/>
        </p:spPr>
        <p:txBody>
          <a:bodyPr>
            <a:spAutoFit/>
          </a:bodyPr>
          <a:lstStyle/>
          <a:p>
            <a:pPr>
              <a:spcBef>
                <a:spcPct val="50000"/>
              </a:spcBef>
              <a:defRPr/>
            </a:pPr>
            <a:r>
              <a:rPr lang="pt-PT" sz="2000" b="1" dirty="0">
                <a:solidFill>
                  <a:srgbClr val="C00000"/>
                </a:solidFill>
                <a:effectLst>
                  <a:outerShdw blurRad="38100" dist="38100" dir="2700000" algn="tl">
                    <a:srgbClr val="C0C0C0"/>
                  </a:outerShdw>
                </a:effectLst>
                <a:latin typeface="Arial"/>
                <a:cs typeface="Arial"/>
              </a:rPr>
              <a:t>■</a:t>
            </a:r>
            <a:r>
              <a:rPr lang="pt-PT" sz="2000" b="1" dirty="0">
                <a:effectLst>
                  <a:outerShdw blurRad="38100" dist="38100" dir="2700000" algn="tl">
                    <a:srgbClr val="C0C0C0"/>
                  </a:outerShdw>
                </a:effectLst>
                <a:latin typeface="Arial"/>
                <a:cs typeface="Arial"/>
              </a:rPr>
              <a:t> 2. Descrição do Problema	</a:t>
            </a:r>
            <a:endParaRPr lang="pt-PT" sz="2000" b="1" dirty="0">
              <a:effectLst>
                <a:outerShdw blurRad="38100" dist="38100" dir="2700000" algn="tl">
                  <a:srgbClr val="C0C0C0"/>
                </a:outerShdw>
              </a:effectLst>
              <a:latin typeface="Arial" charset="0"/>
            </a:endParaRPr>
          </a:p>
        </p:txBody>
      </p:sp>
      <p:sp>
        <p:nvSpPr>
          <p:cNvPr id="10247" name="Line 15"/>
          <p:cNvSpPr>
            <a:spLocks noChangeShapeType="1"/>
          </p:cNvSpPr>
          <p:nvPr/>
        </p:nvSpPr>
        <p:spPr bwMode="auto">
          <a:xfrm>
            <a:off x="250825" y="0"/>
            <a:ext cx="0" cy="765175"/>
          </a:xfrm>
          <a:prstGeom prst="line">
            <a:avLst/>
          </a:prstGeom>
          <a:noFill/>
          <a:ln w="25400">
            <a:solidFill>
              <a:schemeClr val="tx1"/>
            </a:solidFill>
            <a:round/>
            <a:headEnd/>
            <a:tailEnd/>
          </a:ln>
        </p:spPr>
        <p:txBody>
          <a:bodyPr/>
          <a:lstStyle/>
          <a:p>
            <a:endParaRPr lang="pt-PT"/>
          </a:p>
        </p:txBody>
      </p:sp>
      <p:sp>
        <p:nvSpPr>
          <p:cNvPr id="9237" name="Text Box 21"/>
          <p:cNvSpPr txBox="1">
            <a:spLocks noChangeArrowheads="1"/>
          </p:cNvSpPr>
          <p:nvPr/>
        </p:nvSpPr>
        <p:spPr bwMode="auto">
          <a:xfrm>
            <a:off x="260350" y="44450"/>
            <a:ext cx="6981825" cy="304800"/>
          </a:xfrm>
          <a:prstGeom prst="rect">
            <a:avLst/>
          </a:prstGeom>
          <a:noFill/>
          <a:ln w="9525">
            <a:noFill/>
            <a:miter lim="800000"/>
            <a:headEnd/>
            <a:tailEnd/>
          </a:ln>
          <a:effectLst/>
        </p:spPr>
        <p:txBody>
          <a:bodyPr>
            <a:spAutoFit/>
          </a:bodyPr>
          <a:lstStyle/>
          <a:p>
            <a:pPr>
              <a:spcBef>
                <a:spcPct val="50000"/>
              </a:spcBef>
              <a:defRPr/>
            </a:pPr>
            <a:endParaRPr lang="pt-PT" sz="1400" b="1" dirty="0">
              <a:solidFill>
                <a:srgbClr val="FF3300"/>
              </a:solidFill>
              <a:effectLst>
                <a:outerShdw blurRad="38100" dist="38100" dir="2700000" algn="tl">
                  <a:srgbClr val="C0C0C0"/>
                </a:outerShdw>
              </a:effectLst>
              <a:latin typeface="Arial" charset="0"/>
            </a:endParaRPr>
          </a:p>
        </p:txBody>
      </p:sp>
      <p:pic>
        <p:nvPicPr>
          <p:cNvPr id="7" name="Imagem 6">
            <a:extLst>
              <a:ext uri="{FF2B5EF4-FFF2-40B4-BE49-F238E27FC236}">
                <a16:creationId xmlns:a16="http://schemas.microsoft.com/office/drawing/2014/main" id="{54D42837-E70D-4C64-A8A7-E7F751502B92}"/>
              </a:ext>
            </a:extLst>
          </p:cNvPr>
          <p:cNvPicPr>
            <a:picLocks noChangeAspect="1"/>
          </p:cNvPicPr>
          <p:nvPr/>
        </p:nvPicPr>
        <p:blipFill>
          <a:blip r:embed="rId3"/>
          <a:stretch>
            <a:fillRect/>
          </a:stretch>
        </p:blipFill>
        <p:spPr>
          <a:xfrm>
            <a:off x="101225" y="904241"/>
            <a:ext cx="9014192" cy="266482"/>
          </a:xfrm>
          <a:prstGeom prst="rect">
            <a:avLst/>
          </a:prstGeom>
        </p:spPr>
      </p:pic>
      <p:sp>
        <p:nvSpPr>
          <p:cNvPr id="18" name="Rectângulo 19">
            <a:extLst>
              <a:ext uri="{FF2B5EF4-FFF2-40B4-BE49-F238E27FC236}">
                <a16:creationId xmlns:a16="http://schemas.microsoft.com/office/drawing/2014/main" id="{CC873ECC-2D88-4A22-91F1-E738DF9BE5E9}"/>
              </a:ext>
            </a:extLst>
          </p:cNvPr>
          <p:cNvSpPr/>
          <p:nvPr/>
        </p:nvSpPr>
        <p:spPr>
          <a:xfrm>
            <a:off x="5535613" y="610184"/>
            <a:ext cx="3505200" cy="261610"/>
          </a:xfrm>
          <a:prstGeom prst="rect">
            <a:avLst/>
          </a:prstGeom>
        </p:spPr>
        <p:txBody>
          <a:bodyPr wrap="square">
            <a:spAutoFit/>
          </a:bodyPr>
          <a:lstStyle/>
          <a:p>
            <a:pPr algn="r"/>
            <a:r>
              <a:rPr lang="pt-PT" sz="1100" b="1" cap="all" dirty="0">
                <a:highlight>
                  <a:srgbClr val="FFFF00"/>
                </a:highlight>
              </a:rPr>
              <a:t>ENGENHARIA INFORMÁTICA</a:t>
            </a:r>
            <a:endParaRPr lang="pt-PT" sz="1100" dirty="0">
              <a:highlight>
                <a:srgbClr val="FFFF00"/>
              </a:highlight>
            </a:endParaRPr>
          </a:p>
        </p:txBody>
      </p:sp>
      <p:pic>
        <p:nvPicPr>
          <p:cNvPr id="20" name="Imagem 19">
            <a:extLst>
              <a:ext uri="{FF2B5EF4-FFF2-40B4-BE49-F238E27FC236}">
                <a16:creationId xmlns:a16="http://schemas.microsoft.com/office/drawing/2014/main" id="{698D1AFC-0FD6-4DFA-A381-805A758D4B1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04047" y="81007"/>
            <a:ext cx="2689589" cy="668346"/>
          </a:xfrm>
          <a:prstGeom prst="rect">
            <a:avLst/>
          </a:prstGeom>
        </p:spPr>
      </p:pic>
      <p:sp>
        <p:nvSpPr>
          <p:cNvPr id="15" name="Text Box 10">
            <a:extLst>
              <a:ext uri="{FF2B5EF4-FFF2-40B4-BE49-F238E27FC236}">
                <a16:creationId xmlns:a16="http://schemas.microsoft.com/office/drawing/2014/main" id="{2AE8AC60-74C9-4824-90A3-A23A5C2A3A39}"/>
              </a:ext>
            </a:extLst>
          </p:cNvPr>
          <p:cNvSpPr txBox="1">
            <a:spLocks noChangeArrowheads="1"/>
          </p:cNvSpPr>
          <p:nvPr/>
        </p:nvSpPr>
        <p:spPr bwMode="auto">
          <a:xfrm>
            <a:off x="8288338" y="6296025"/>
            <a:ext cx="827087" cy="366713"/>
          </a:xfrm>
          <a:prstGeom prst="rect">
            <a:avLst/>
          </a:prstGeom>
          <a:noFill/>
          <a:ln w="9525">
            <a:noFill/>
            <a:miter lim="800000"/>
            <a:headEnd/>
            <a:tailEnd/>
          </a:ln>
        </p:spPr>
        <p:txBody>
          <a:bodyPr>
            <a:spAutoFit/>
          </a:bodyPr>
          <a:lstStyle/>
          <a:p>
            <a:pPr>
              <a:spcBef>
                <a:spcPct val="50000"/>
              </a:spcBef>
            </a:pPr>
            <a:endParaRPr lang="pt-PT"/>
          </a:p>
        </p:txBody>
      </p:sp>
      <p:sp>
        <p:nvSpPr>
          <p:cNvPr id="16" name="Rectangle 11">
            <a:extLst>
              <a:ext uri="{FF2B5EF4-FFF2-40B4-BE49-F238E27FC236}">
                <a16:creationId xmlns:a16="http://schemas.microsoft.com/office/drawing/2014/main" id="{07A20E72-4407-4F3E-98C6-99518A20CF4B}"/>
              </a:ext>
            </a:extLst>
          </p:cNvPr>
          <p:cNvSpPr>
            <a:spLocks noChangeArrowheads="1"/>
          </p:cNvSpPr>
          <p:nvPr/>
        </p:nvSpPr>
        <p:spPr bwMode="auto">
          <a:xfrm>
            <a:off x="8327571" y="6496091"/>
            <a:ext cx="936625" cy="260350"/>
          </a:xfrm>
          <a:prstGeom prst="rect">
            <a:avLst/>
          </a:prstGeom>
          <a:noFill/>
          <a:ln w="9525">
            <a:noFill/>
            <a:miter lim="800000"/>
            <a:headEnd/>
            <a:tailEnd/>
          </a:ln>
        </p:spPr>
        <p:txBody>
          <a:bodyPr anchor="ctr"/>
          <a:lstStyle/>
          <a:p>
            <a:pPr algn="ctr"/>
            <a:r>
              <a:rPr lang="pt-PT" sz="1000" dirty="0"/>
              <a:t>- </a:t>
            </a:r>
            <a:fld id="{1234D2FF-8FB9-47A1-B8C9-42A5F500BA2F}" type="slidenum">
              <a:rPr lang="pt-PT" sz="1000"/>
              <a:pPr algn="ctr"/>
              <a:t>24</a:t>
            </a:fld>
            <a:r>
              <a:rPr lang="pt-PT" sz="1000" dirty="0"/>
              <a:t> -</a:t>
            </a:r>
          </a:p>
        </p:txBody>
      </p:sp>
      <p:pic>
        <p:nvPicPr>
          <p:cNvPr id="17" name="Imagem 16">
            <a:extLst>
              <a:ext uri="{FF2B5EF4-FFF2-40B4-BE49-F238E27FC236}">
                <a16:creationId xmlns:a16="http://schemas.microsoft.com/office/drawing/2014/main" id="{AED8EEE7-4A6C-417E-A3EF-6BF0EA2102A5}"/>
              </a:ext>
            </a:extLst>
          </p:cNvPr>
          <p:cNvPicPr>
            <a:picLocks noChangeAspect="1"/>
          </p:cNvPicPr>
          <p:nvPr/>
        </p:nvPicPr>
        <p:blipFill>
          <a:blip r:embed="rId5"/>
          <a:stretch>
            <a:fillRect/>
          </a:stretch>
        </p:blipFill>
        <p:spPr>
          <a:xfrm>
            <a:off x="0" y="6320212"/>
            <a:ext cx="9144000" cy="253252"/>
          </a:xfrm>
          <a:prstGeom prst="rect">
            <a:avLst/>
          </a:prstGeom>
        </p:spPr>
      </p:pic>
      <p:sp>
        <p:nvSpPr>
          <p:cNvPr id="19" name="Subtítulo 2">
            <a:extLst>
              <a:ext uri="{FF2B5EF4-FFF2-40B4-BE49-F238E27FC236}">
                <a16:creationId xmlns:a16="http://schemas.microsoft.com/office/drawing/2014/main" id="{18C9A691-8CD2-4B06-B51B-700E27ED2FF7}"/>
              </a:ext>
            </a:extLst>
          </p:cNvPr>
          <p:cNvSpPr txBox="1">
            <a:spLocks/>
          </p:cNvSpPr>
          <p:nvPr/>
        </p:nvSpPr>
        <p:spPr>
          <a:xfrm>
            <a:off x="836017" y="6524516"/>
            <a:ext cx="7698382" cy="162409"/>
          </a:xfrm>
          <a:prstGeom prst="rect">
            <a:avLst/>
          </a:prstGeom>
        </p:spPr>
        <p:txBody>
          <a:bodyPr vert="horz" lIns="68580" tIns="34290" rIns="68580" bIns="3429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pt-PT" sz="900" dirty="0">
                <a:latin typeface="Arial" charset="0"/>
                <a:ea typeface="Arial" charset="0"/>
                <a:cs typeface="Arial" charset="0"/>
              </a:rPr>
              <a:t>@2022, 24522 – Inês Esteves – 26300 – Ana Rita Guimarães </a:t>
            </a:r>
            <a:r>
              <a:rPr lang="pt-PT" sz="900" b="1" dirty="0">
                <a:solidFill>
                  <a:srgbClr val="C00000"/>
                </a:solidFill>
                <a:latin typeface="Arial" charset="0"/>
                <a:ea typeface="Arial" charset="0"/>
                <a:cs typeface="Arial" charset="0"/>
              </a:rPr>
              <a:t>Unidade Curricular: INTELIGÊNCIA ARTIFICIAL </a:t>
            </a:r>
            <a:r>
              <a:rPr lang="pt-PT" sz="900" dirty="0">
                <a:latin typeface="Arial" charset="0"/>
                <a:ea typeface="Arial" charset="0"/>
                <a:cs typeface="Arial" charset="0"/>
              </a:rPr>
              <a:t>– Ano Letivo 2020/2022 </a:t>
            </a:r>
            <a:endParaRPr lang="pt-PT" sz="900" b="1" dirty="0">
              <a:latin typeface="Arial" charset="0"/>
              <a:ea typeface="Arial" charset="0"/>
              <a:cs typeface="Arial" charset="0"/>
            </a:endParaRPr>
          </a:p>
        </p:txBody>
      </p:sp>
      <p:pic>
        <p:nvPicPr>
          <p:cNvPr id="21" name="Imagem 20">
            <a:extLst>
              <a:ext uri="{FF2B5EF4-FFF2-40B4-BE49-F238E27FC236}">
                <a16:creationId xmlns:a16="http://schemas.microsoft.com/office/drawing/2014/main" id="{3E33BC33-E477-4247-B106-480F5560B06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8125" y="6488336"/>
            <a:ext cx="545959" cy="199802"/>
          </a:xfrm>
          <a:prstGeom prst="rect">
            <a:avLst/>
          </a:prstGeom>
        </p:spPr>
      </p:pic>
      <p:sp>
        <p:nvSpPr>
          <p:cNvPr id="22" name="CaixaDeTexto 21">
            <a:extLst>
              <a:ext uri="{FF2B5EF4-FFF2-40B4-BE49-F238E27FC236}">
                <a16:creationId xmlns:a16="http://schemas.microsoft.com/office/drawing/2014/main" id="{8E8AE569-C7F6-4CD1-97CE-5E46B36F9B26}"/>
              </a:ext>
            </a:extLst>
          </p:cNvPr>
          <p:cNvSpPr txBox="1"/>
          <p:nvPr/>
        </p:nvSpPr>
        <p:spPr>
          <a:xfrm>
            <a:off x="1309552" y="6588392"/>
            <a:ext cx="7680234" cy="253916"/>
          </a:xfrm>
          <a:prstGeom prst="rect">
            <a:avLst/>
          </a:prstGeom>
          <a:noFill/>
        </p:spPr>
        <p:txBody>
          <a:bodyPr wrap="square">
            <a:spAutoFit/>
          </a:bodyPr>
          <a:lstStyle/>
          <a:p>
            <a:r>
              <a:rPr lang="pt-PT" sz="1050" dirty="0">
                <a:latin typeface="Arial" charset="0"/>
                <a:ea typeface="Arial" charset="0"/>
                <a:cs typeface="Arial" charset="0"/>
              </a:rPr>
              <a:t>Trabalho Prático TP1~ desenvolver as capacidades dos estudantes na escrita de algoritmos de pesquisa de soluções</a:t>
            </a:r>
            <a:endParaRPr lang="pt-PT" sz="1050" dirty="0"/>
          </a:p>
        </p:txBody>
      </p:sp>
      <p:sp>
        <p:nvSpPr>
          <p:cNvPr id="2" name="CaixaDeTexto 1">
            <a:extLst>
              <a:ext uri="{FF2B5EF4-FFF2-40B4-BE49-F238E27FC236}">
                <a16:creationId xmlns:a16="http://schemas.microsoft.com/office/drawing/2014/main" id="{1D38FE4C-D96D-CF31-5173-5AE309CD0651}"/>
              </a:ext>
            </a:extLst>
          </p:cNvPr>
          <p:cNvSpPr txBox="1"/>
          <p:nvPr/>
        </p:nvSpPr>
        <p:spPr>
          <a:xfrm>
            <a:off x="457199" y="1371599"/>
            <a:ext cx="8077199" cy="923330"/>
          </a:xfrm>
          <a:prstGeom prst="rect">
            <a:avLst/>
          </a:prstGeom>
          <a:noFill/>
        </p:spPr>
        <p:txBody>
          <a:bodyPr wrap="square" rtlCol="0">
            <a:spAutoFit/>
          </a:bodyPr>
          <a:lstStyle/>
          <a:p>
            <a:r>
              <a:rPr lang="pt-PT" dirty="0"/>
              <a:t>Na classe </a:t>
            </a:r>
            <a:r>
              <a:rPr lang="pt-PT" dirty="0" err="1"/>
              <a:t>TintasState</a:t>
            </a:r>
            <a:r>
              <a:rPr lang="pt-PT" dirty="0"/>
              <a:t> dentro do ficheiro state.py foram primeiro inseridas as variáveis para as cores de cada peça. Primeiro eram declaradas como números, mas </a:t>
            </a:r>
            <a:r>
              <a:rPr lang="pt-PT"/>
              <a:t>para </a:t>
            </a:r>
            <a:endParaRPr lang="pt-PT" dirty="0"/>
          </a:p>
        </p:txBody>
      </p:sp>
    </p:spTree>
    <p:extLst>
      <p:ext uri="{BB962C8B-B14F-4D97-AF65-F5344CB8AC3E}">
        <p14:creationId xmlns:p14="http://schemas.microsoft.com/office/powerpoint/2010/main" val="14541226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9" name="Text Box 13"/>
          <p:cNvSpPr txBox="1">
            <a:spLocks noChangeArrowheads="1"/>
          </p:cNvSpPr>
          <p:nvPr/>
        </p:nvSpPr>
        <p:spPr bwMode="auto">
          <a:xfrm>
            <a:off x="325438" y="554951"/>
            <a:ext cx="6981825" cy="400110"/>
          </a:xfrm>
          <a:prstGeom prst="rect">
            <a:avLst/>
          </a:prstGeom>
          <a:noFill/>
          <a:ln w="9525">
            <a:noFill/>
            <a:miter lim="800000"/>
            <a:headEnd/>
            <a:tailEnd/>
          </a:ln>
          <a:effectLst/>
        </p:spPr>
        <p:txBody>
          <a:bodyPr>
            <a:spAutoFit/>
          </a:bodyPr>
          <a:lstStyle/>
          <a:p>
            <a:pPr>
              <a:spcBef>
                <a:spcPct val="50000"/>
              </a:spcBef>
              <a:defRPr/>
            </a:pPr>
            <a:r>
              <a:rPr lang="pt-PT" sz="2000" b="1" dirty="0">
                <a:solidFill>
                  <a:srgbClr val="C00000"/>
                </a:solidFill>
                <a:effectLst>
                  <a:outerShdw blurRad="38100" dist="38100" dir="2700000" algn="tl">
                    <a:srgbClr val="C0C0C0"/>
                  </a:outerShdw>
                </a:effectLst>
                <a:latin typeface="Arial"/>
                <a:cs typeface="Arial"/>
              </a:rPr>
              <a:t>■</a:t>
            </a:r>
            <a:r>
              <a:rPr lang="pt-PT" sz="2000" b="1" dirty="0">
                <a:effectLst>
                  <a:outerShdw blurRad="38100" dist="38100" dir="2700000" algn="tl">
                    <a:srgbClr val="C0C0C0"/>
                  </a:outerShdw>
                </a:effectLst>
                <a:latin typeface="Arial"/>
                <a:cs typeface="Arial"/>
              </a:rPr>
              <a:t> 2. Descrição do Problema	</a:t>
            </a:r>
            <a:endParaRPr lang="pt-PT" sz="2000" b="1" dirty="0">
              <a:effectLst>
                <a:outerShdw blurRad="38100" dist="38100" dir="2700000" algn="tl">
                  <a:srgbClr val="C0C0C0"/>
                </a:outerShdw>
              </a:effectLst>
              <a:latin typeface="Arial" charset="0"/>
            </a:endParaRPr>
          </a:p>
        </p:txBody>
      </p:sp>
      <p:sp>
        <p:nvSpPr>
          <p:cNvPr id="10247" name="Line 15"/>
          <p:cNvSpPr>
            <a:spLocks noChangeShapeType="1"/>
          </p:cNvSpPr>
          <p:nvPr/>
        </p:nvSpPr>
        <p:spPr bwMode="auto">
          <a:xfrm>
            <a:off x="250825" y="0"/>
            <a:ext cx="0" cy="765175"/>
          </a:xfrm>
          <a:prstGeom prst="line">
            <a:avLst/>
          </a:prstGeom>
          <a:noFill/>
          <a:ln w="25400">
            <a:solidFill>
              <a:schemeClr val="tx1"/>
            </a:solidFill>
            <a:round/>
            <a:headEnd/>
            <a:tailEnd/>
          </a:ln>
        </p:spPr>
        <p:txBody>
          <a:bodyPr/>
          <a:lstStyle/>
          <a:p>
            <a:endParaRPr lang="pt-PT"/>
          </a:p>
        </p:txBody>
      </p:sp>
      <p:sp>
        <p:nvSpPr>
          <p:cNvPr id="9237" name="Text Box 21"/>
          <p:cNvSpPr txBox="1">
            <a:spLocks noChangeArrowheads="1"/>
          </p:cNvSpPr>
          <p:nvPr/>
        </p:nvSpPr>
        <p:spPr bwMode="auto">
          <a:xfrm>
            <a:off x="260350" y="44450"/>
            <a:ext cx="6981825" cy="304800"/>
          </a:xfrm>
          <a:prstGeom prst="rect">
            <a:avLst/>
          </a:prstGeom>
          <a:noFill/>
          <a:ln w="9525">
            <a:noFill/>
            <a:miter lim="800000"/>
            <a:headEnd/>
            <a:tailEnd/>
          </a:ln>
          <a:effectLst/>
        </p:spPr>
        <p:txBody>
          <a:bodyPr>
            <a:spAutoFit/>
          </a:bodyPr>
          <a:lstStyle/>
          <a:p>
            <a:pPr>
              <a:spcBef>
                <a:spcPct val="50000"/>
              </a:spcBef>
              <a:defRPr/>
            </a:pPr>
            <a:endParaRPr lang="pt-PT" sz="1400" b="1" dirty="0">
              <a:solidFill>
                <a:srgbClr val="FF3300"/>
              </a:solidFill>
              <a:effectLst>
                <a:outerShdw blurRad="38100" dist="38100" dir="2700000" algn="tl">
                  <a:srgbClr val="C0C0C0"/>
                </a:outerShdw>
              </a:effectLst>
              <a:latin typeface="Arial" charset="0"/>
            </a:endParaRPr>
          </a:p>
        </p:txBody>
      </p:sp>
      <p:pic>
        <p:nvPicPr>
          <p:cNvPr id="7" name="Imagem 6">
            <a:extLst>
              <a:ext uri="{FF2B5EF4-FFF2-40B4-BE49-F238E27FC236}">
                <a16:creationId xmlns:a16="http://schemas.microsoft.com/office/drawing/2014/main" id="{54D42837-E70D-4C64-A8A7-E7F751502B92}"/>
              </a:ext>
            </a:extLst>
          </p:cNvPr>
          <p:cNvPicPr>
            <a:picLocks noChangeAspect="1"/>
          </p:cNvPicPr>
          <p:nvPr/>
        </p:nvPicPr>
        <p:blipFill>
          <a:blip r:embed="rId3"/>
          <a:stretch>
            <a:fillRect/>
          </a:stretch>
        </p:blipFill>
        <p:spPr>
          <a:xfrm>
            <a:off x="101225" y="904241"/>
            <a:ext cx="9014192" cy="266482"/>
          </a:xfrm>
          <a:prstGeom prst="rect">
            <a:avLst/>
          </a:prstGeom>
        </p:spPr>
      </p:pic>
      <p:sp>
        <p:nvSpPr>
          <p:cNvPr id="18" name="Rectângulo 19">
            <a:extLst>
              <a:ext uri="{FF2B5EF4-FFF2-40B4-BE49-F238E27FC236}">
                <a16:creationId xmlns:a16="http://schemas.microsoft.com/office/drawing/2014/main" id="{CC873ECC-2D88-4A22-91F1-E738DF9BE5E9}"/>
              </a:ext>
            </a:extLst>
          </p:cNvPr>
          <p:cNvSpPr/>
          <p:nvPr/>
        </p:nvSpPr>
        <p:spPr>
          <a:xfrm>
            <a:off x="5535613" y="610184"/>
            <a:ext cx="3505200" cy="261610"/>
          </a:xfrm>
          <a:prstGeom prst="rect">
            <a:avLst/>
          </a:prstGeom>
        </p:spPr>
        <p:txBody>
          <a:bodyPr wrap="square">
            <a:spAutoFit/>
          </a:bodyPr>
          <a:lstStyle/>
          <a:p>
            <a:pPr algn="r"/>
            <a:r>
              <a:rPr lang="pt-PT" sz="1100" b="1" cap="all" dirty="0">
                <a:highlight>
                  <a:srgbClr val="FFFF00"/>
                </a:highlight>
              </a:rPr>
              <a:t>ENGENHARIA INFORMÁTICA</a:t>
            </a:r>
            <a:endParaRPr lang="pt-PT" sz="1100" dirty="0">
              <a:highlight>
                <a:srgbClr val="FFFF00"/>
              </a:highlight>
            </a:endParaRPr>
          </a:p>
        </p:txBody>
      </p:sp>
      <p:pic>
        <p:nvPicPr>
          <p:cNvPr id="20" name="Imagem 19">
            <a:extLst>
              <a:ext uri="{FF2B5EF4-FFF2-40B4-BE49-F238E27FC236}">
                <a16:creationId xmlns:a16="http://schemas.microsoft.com/office/drawing/2014/main" id="{698D1AFC-0FD6-4DFA-A381-805A758D4B1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04047" y="81007"/>
            <a:ext cx="2689589" cy="668346"/>
          </a:xfrm>
          <a:prstGeom prst="rect">
            <a:avLst/>
          </a:prstGeom>
        </p:spPr>
      </p:pic>
      <p:sp>
        <p:nvSpPr>
          <p:cNvPr id="15" name="Text Box 10">
            <a:extLst>
              <a:ext uri="{FF2B5EF4-FFF2-40B4-BE49-F238E27FC236}">
                <a16:creationId xmlns:a16="http://schemas.microsoft.com/office/drawing/2014/main" id="{2AE8AC60-74C9-4824-90A3-A23A5C2A3A39}"/>
              </a:ext>
            </a:extLst>
          </p:cNvPr>
          <p:cNvSpPr txBox="1">
            <a:spLocks noChangeArrowheads="1"/>
          </p:cNvSpPr>
          <p:nvPr/>
        </p:nvSpPr>
        <p:spPr bwMode="auto">
          <a:xfrm>
            <a:off x="8288338" y="6296025"/>
            <a:ext cx="827087" cy="366713"/>
          </a:xfrm>
          <a:prstGeom prst="rect">
            <a:avLst/>
          </a:prstGeom>
          <a:noFill/>
          <a:ln w="9525">
            <a:noFill/>
            <a:miter lim="800000"/>
            <a:headEnd/>
            <a:tailEnd/>
          </a:ln>
        </p:spPr>
        <p:txBody>
          <a:bodyPr>
            <a:spAutoFit/>
          </a:bodyPr>
          <a:lstStyle/>
          <a:p>
            <a:pPr>
              <a:spcBef>
                <a:spcPct val="50000"/>
              </a:spcBef>
            </a:pPr>
            <a:endParaRPr lang="pt-PT"/>
          </a:p>
        </p:txBody>
      </p:sp>
      <p:sp>
        <p:nvSpPr>
          <p:cNvPr id="16" name="Rectangle 11">
            <a:extLst>
              <a:ext uri="{FF2B5EF4-FFF2-40B4-BE49-F238E27FC236}">
                <a16:creationId xmlns:a16="http://schemas.microsoft.com/office/drawing/2014/main" id="{07A20E72-4407-4F3E-98C6-99518A20CF4B}"/>
              </a:ext>
            </a:extLst>
          </p:cNvPr>
          <p:cNvSpPr>
            <a:spLocks noChangeArrowheads="1"/>
          </p:cNvSpPr>
          <p:nvPr/>
        </p:nvSpPr>
        <p:spPr bwMode="auto">
          <a:xfrm>
            <a:off x="8327571" y="6496091"/>
            <a:ext cx="936625" cy="260350"/>
          </a:xfrm>
          <a:prstGeom prst="rect">
            <a:avLst/>
          </a:prstGeom>
          <a:noFill/>
          <a:ln w="9525">
            <a:noFill/>
            <a:miter lim="800000"/>
            <a:headEnd/>
            <a:tailEnd/>
          </a:ln>
        </p:spPr>
        <p:txBody>
          <a:bodyPr anchor="ctr"/>
          <a:lstStyle/>
          <a:p>
            <a:pPr algn="ctr"/>
            <a:r>
              <a:rPr lang="pt-PT" sz="1000" dirty="0"/>
              <a:t>- </a:t>
            </a:r>
            <a:fld id="{1234D2FF-8FB9-47A1-B8C9-42A5F500BA2F}" type="slidenum">
              <a:rPr lang="pt-PT" sz="1000"/>
              <a:pPr algn="ctr"/>
              <a:t>25</a:t>
            </a:fld>
            <a:r>
              <a:rPr lang="pt-PT" sz="1000" dirty="0"/>
              <a:t> -</a:t>
            </a:r>
          </a:p>
        </p:txBody>
      </p:sp>
      <p:pic>
        <p:nvPicPr>
          <p:cNvPr id="17" name="Imagem 16">
            <a:extLst>
              <a:ext uri="{FF2B5EF4-FFF2-40B4-BE49-F238E27FC236}">
                <a16:creationId xmlns:a16="http://schemas.microsoft.com/office/drawing/2014/main" id="{AED8EEE7-4A6C-417E-A3EF-6BF0EA2102A5}"/>
              </a:ext>
            </a:extLst>
          </p:cNvPr>
          <p:cNvPicPr>
            <a:picLocks noChangeAspect="1"/>
          </p:cNvPicPr>
          <p:nvPr/>
        </p:nvPicPr>
        <p:blipFill>
          <a:blip r:embed="rId5"/>
          <a:stretch>
            <a:fillRect/>
          </a:stretch>
        </p:blipFill>
        <p:spPr>
          <a:xfrm>
            <a:off x="0" y="6320212"/>
            <a:ext cx="9144000" cy="253252"/>
          </a:xfrm>
          <a:prstGeom prst="rect">
            <a:avLst/>
          </a:prstGeom>
        </p:spPr>
      </p:pic>
      <p:sp>
        <p:nvSpPr>
          <p:cNvPr id="19" name="Subtítulo 2">
            <a:extLst>
              <a:ext uri="{FF2B5EF4-FFF2-40B4-BE49-F238E27FC236}">
                <a16:creationId xmlns:a16="http://schemas.microsoft.com/office/drawing/2014/main" id="{18C9A691-8CD2-4B06-B51B-700E27ED2FF7}"/>
              </a:ext>
            </a:extLst>
          </p:cNvPr>
          <p:cNvSpPr txBox="1">
            <a:spLocks/>
          </p:cNvSpPr>
          <p:nvPr/>
        </p:nvSpPr>
        <p:spPr>
          <a:xfrm>
            <a:off x="836017" y="6524516"/>
            <a:ext cx="7698382" cy="162409"/>
          </a:xfrm>
          <a:prstGeom prst="rect">
            <a:avLst/>
          </a:prstGeom>
        </p:spPr>
        <p:txBody>
          <a:bodyPr vert="horz" lIns="68580" tIns="34290" rIns="68580" bIns="3429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pt-PT" sz="900" dirty="0">
                <a:latin typeface="Arial" charset="0"/>
                <a:ea typeface="Arial" charset="0"/>
                <a:cs typeface="Arial" charset="0"/>
              </a:rPr>
              <a:t>@2022, 24522 – Inês Esteves – 26300 – Ana Rita Guimarães </a:t>
            </a:r>
            <a:r>
              <a:rPr lang="pt-PT" sz="900" b="1" dirty="0">
                <a:solidFill>
                  <a:srgbClr val="C00000"/>
                </a:solidFill>
                <a:latin typeface="Arial" charset="0"/>
                <a:ea typeface="Arial" charset="0"/>
                <a:cs typeface="Arial" charset="0"/>
              </a:rPr>
              <a:t>Unidade Curricular: INTELIGÊNCIA ARTIFICIAL </a:t>
            </a:r>
            <a:r>
              <a:rPr lang="pt-PT" sz="900" dirty="0">
                <a:latin typeface="Arial" charset="0"/>
                <a:ea typeface="Arial" charset="0"/>
                <a:cs typeface="Arial" charset="0"/>
              </a:rPr>
              <a:t>– Ano Letivo 2020/2022 </a:t>
            </a:r>
            <a:endParaRPr lang="pt-PT" sz="900" b="1" dirty="0">
              <a:latin typeface="Arial" charset="0"/>
              <a:ea typeface="Arial" charset="0"/>
              <a:cs typeface="Arial" charset="0"/>
            </a:endParaRPr>
          </a:p>
        </p:txBody>
      </p:sp>
      <p:pic>
        <p:nvPicPr>
          <p:cNvPr id="21" name="Imagem 20">
            <a:extLst>
              <a:ext uri="{FF2B5EF4-FFF2-40B4-BE49-F238E27FC236}">
                <a16:creationId xmlns:a16="http://schemas.microsoft.com/office/drawing/2014/main" id="{3E33BC33-E477-4247-B106-480F5560B06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8125" y="6488336"/>
            <a:ext cx="545959" cy="199802"/>
          </a:xfrm>
          <a:prstGeom prst="rect">
            <a:avLst/>
          </a:prstGeom>
        </p:spPr>
      </p:pic>
      <p:sp>
        <p:nvSpPr>
          <p:cNvPr id="22" name="CaixaDeTexto 21">
            <a:extLst>
              <a:ext uri="{FF2B5EF4-FFF2-40B4-BE49-F238E27FC236}">
                <a16:creationId xmlns:a16="http://schemas.microsoft.com/office/drawing/2014/main" id="{8E8AE569-C7F6-4CD1-97CE-5E46B36F9B26}"/>
              </a:ext>
            </a:extLst>
          </p:cNvPr>
          <p:cNvSpPr txBox="1"/>
          <p:nvPr/>
        </p:nvSpPr>
        <p:spPr>
          <a:xfrm>
            <a:off x="1309552" y="6588392"/>
            <a:ext cx="7680234" cy="253916"/>
          </a:xfrm>
          <a:prstGeom prst="rect">
            <a:avLst/>
          </a:prstGeom>
          <a:noFill/>
        </p:spPr>
        <p:txBody>
          <a:bodyPr wrap="square">
            <a:spAutoFit/>
          </a:bodyPr>
          <a:lstStyle/>
          <a:p>
            <a:r>
              <a:rPr lang="pt-PT" sz="1050" dirty="0">
                <a:latin typeface="Arial" charset="0"/>
                <a:ea typeface="Arial" charset="0"/>
                <a:cs typeface="Arial" charset="0"/>
              </a:rPr>
              <a:t>Trabalho Prático TP1~ desenvolver as capacidades dos estudantes na escrita de algoritmos de pesquisa de soluções</a:t>
            </a:r>
            <a:endParaRPr lang="pt-PT" sz="1050" dirty="0"/>
          </a:p>
        </p:txBody>
      </p:sp>
      <p:pic>
        <p:nvPicPr>
          <p:cNvPr id="3" name="Imagem 2" descr="Uma imagem com texto&#10;&#10;Descrição gerada automaticamente">
            <a:extLst>
              <a:ext uri="{FF2B5EF4-FFF2-40B4-BE49-F238E27FC236}">
                <a16:creationId xmlns:a16="http://schemas.microsoft.com/office/drawing/2014/main" id="{C789E75A-7B5C-C291-8BA4-23B526A7A4C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1426785"/>
            <a:ext cx="9144000" cy="4325648"/>
          </a:xfrm>
          <a:prstGeom prst="rect">
            <a:avLst/>
          </a:prstGeom>
        </p:spPr>
      </p:pic>
    </p:spTree>
    <p:extLst>
      <p:ext uri="{BB962C8B-B14F-4D97-AF65-F5344CB8AC3E}">
        <p14:creationId xmlns:p14="http://schemas.microsoft.com/office/powerpoint/2010/main" val="31567161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9" name="Text Box 13"/>
          <p:cNvSpPr txBox="1">
            <a:spLocks noChangeArrowheads="1"/>
          </p:cNvSpPr>
          <p:nvPr/>
        </p:nvSpPr>
        <p:spPr bwMode="auto">
          <a:xfrm>
            <a:off x="325438" y="554951"/>
            <a:ext cx="6981825" cy="400110"/>
          </a:xfrm>
          <a:prstGeom prst="rect">
            <a:avLst/>
          </a:prstGeom>
          <a:noFill/>
          <a:ln w="9525">
            <a:noFill/>
            <a:miter lim="800000"/>
            <a:headEnd/>
            <a:tailEnd/>
          </a:ln>
          <a:effectLst/>
        </p:spPr>
        <p:txBody>
          <a:bodyPr>
            <a:spAutoFit/>
          </a:bodyPr>
          <a:lstStyle/>
          <a:p>
            <a:pPr>
              <a:spcBef>
                <a:spcPct val="50000"/>
              </a:spcBef>
              <a:defRPr/>
            </a:pPr>
            <a:r>
              <a:rPr lang="pt-PT" sz="2000" b="1" dirty="0">
                <a:solidFill>
                  <a:srgbClr val="C00000"/>
                </a:solidFill>
                <a:effectLst>
                  <a:outerShdw blurRad="38100" dist="38100" dir="2700000" algn="tl">
                    <a:srgbClr val="C0C0C0"/>
                  </a:outerShdw>
                </a:effectLst>
                <a:latin typeface="Arial"/>
                <a:cs typeface="Arial"/>
              </a:rPr>
              <a:t>■</a:t>
            </a:r>
            <a:r>
              <a:rPr lang="pt-PT" sz="2000" b="1" dirty="0">
                <a:effectLst>
                  <a:outerShdw blurRad="38100" dist="38100" dir="2700000" algn="tl">
                    <a:srgbClr val="C0C0C0"/>
                  </a:outerShdw>
                </a:effectLst>
                <a:latin typeface="Arial"/>
                <a:cs typeface="Arial"/>
              </a:rPr>
              <a:t> 2. Descrição do Problema	</a:t>
            </a:r>
            <a:endParaRPr lang="pt-PT" sz="2000" b="1" dirty="0">
              <a:effectLst>
                <a:outerShdw blurRad="38100" dist="38100" dir="2700000" algn="tl">
                  <a:srgbClr val="C0C0C0"/>
                </a:outerShdw>
              </a:effectLst>
              <a:latin typeface="Arial" charset="0"/>
            </a:endParaRPr>
          </a:p>
        </p:txBody>
      </p:sp>
      <p:sp>
        <p:nvSpPr>
          <p:cNvPr id="10247" name="Line 15"/>
          <p:cNvSpPr>
            <a:spLocks noChangeShapeType="1"/>
          </p:cNvSpPr>
          <p:nvPr/>
        </p:nvSpPr>
        <p:spPr bwMode="auto">
          <a:xfrm>
            <a:off x="250825" y="0"/>
            <a:ext cx="0" cy="765175"/>
          </a:xfrm>
          <a:prstGeom prst="line">
            <a:avLst/>
          </a:prstGeom>
          <a:noFill/>
          <a:ln w="25400">
            <a:solidFill>
              <a:schemeClr val="tx1"/>
            </a:solidFill>
            <a:round/>
            <a:headEnd/>
            <a:tailEnd/>
          </a:ln>
        </p:spPr>
        <p:txBody>
          <a:bodyPr/>
          <a:lstStyle/>
          <a:p>
            <a:endParaRPr lang="pt-PT"/>
          </a:p>
        </p:txBody>
      </p:sp>
      <p:sp>
        <p:nvSpPr>
          <p:cNvPr id="9237" name="Text Box 21"/>
          <p:cNvSpPr txBox="1">
            <a:spLocks noChangeArrowheads="1"/>
          </p:cNvSpPr>
          <p:nvPr/>
        </p:nvSpPr>
        <p:spPr bwMode="auto">
          <a:xfrm>
            <a:off x="260350" y="44450"/>
            <a:ext cx="6981825" cy="304800"/>
          </a:xfrm>
          <a:prstGeom prst="rect">
            <a:avLst/>
          </a:prstGeom>
          <a:noFill/>
          <a:ln w="9525">
            <a:noFill/>
            <a:miter lim="800000"/>
            <a:headEnd/>
            <a:tailEnd/>
          </a:ln>
          <a:effectLst/>
        </p:spPr>
        <p:txBody>
          <a:bodyPr>
            <a:spAutoFit/>
          </a:bodyPr>
          <a:lstStyle/>
          <a:p>
            <a:pPr>
              <a:spcBef>
                <a:spcPct val="50000"/>
              </a:spcBef>
              <a:defRPr/>
            </a:pPr>
            <a:endParaRPr lang="pt-PT" sz="1400" b="1" dirty="0">
              <a:solidFill>
                <a:srgbClr val="FF3300"/>
              </a:solidFill>
              <a:effectLst>
                <a:outerShdw blurRad="38100" dist="38100" dir="2700000" algn="tl">
                  <a:srgbClr val="C0C0C0"/>
                </a:outerShdw>
              </a:effectLst>
              <a:latin typeface="Arial" charset="0"/>
            </a:endParaRPr>
          </a:p>
        </p:txBody>
      </p:sp>
      <p:pic>
        <p:nvPicPr>
          <p:cNvPr id="7" name="Imagem 6">
            <a:extLst>
              <a:ext uri="{FF2B5EF4-FFF2-40B4-BE49-F238E27FC236}">
                <a16:creationId xmlns:a16="http://schemas.microsoft.com/office/drawing/2014/main" id="{54D42837-E70D-4C64-A8A7-E7F751502B92}"/>
              </a:ext>
            </a:extLst>
          </p:cNvPr>
          <p:cNvPicPr>
            <a:picLocks noChangeAspect="1"/>
          </p:cNvPicPr>
          <p:nvPr/>
        </p:nvPicPr>
        <p:blipFill>
          <a:blip r:embed="rId3"/>
          <a:stretch>
            <a:fillRect/>
          </a:stretch>
        </p:blipFill>
        <p:spPr>
          <a:xfrm>
            <a:off x="101225" y="904241"/>
            <a:ext cx="9014192" cy="266482"/>
          </a:xfrm>
          <a:prstGeom prst="rect">
            <a:avLst/>
          </a:prstGeom>
        </p:spPr>
      </p:pic>
      <p:sp>
        <p:nvSpPr>
          <p:cNvPr id="18" name="Rectângulo 19">
            <a:extLst>
              <a:ext uri="{FF2B5EF4-FFF2-40B4-BE49-F238E27FC236}">
                <a16:creationId xmlns:a16="http://schemas.microsoft.com/office/drawing/2014/main" id="{CC873ECC-2D88-4A22-91F1-E738DF9BE5E9}"/>
              </a:ext>
            </a:extLst>
          </p:cNvPr>
          <p:cNvSpPr/>
          <p:nvPr/>
        </p:nvSpPr>
        <p:spPr>
          <a:xfrm>
            <a:off x="5535613" y="610184"/>
            <a:ext cx="3505200" cy="261610"/>
          </a:xfrm>
          <a:prstGeom prst="rect">
            <a:avLst/>
          </a:prstGeom>
        </p:spPr>
        <p:txBody>
          <a:bodyPr wrap="square">
            <a:spAutoFit/>
          </a:bodyPr>
          <a:lstStyle/>
          <a:p>
            <a:pPr algn="r"/>
            <a:r>
              <a:rPr lang="pt-PT" sz="1100" b="1" cap="all" dirty="0">
                <a:highlight>
                  <a:srgbClr val="FFFF00"/>
                </a:highlight>
              </a:rPr>
              <a:t>ENGENHARIA INFORMÁTICA</a:t>
            </a:r>
            <a:endParaRPr lang="pt-PT" sz="1100" dirty="0">
              <a:highlight>
                <a:srgbClr val="FFFF00"/>
              </a:highlight>
            </a:endParaRPr>
          </a:p>
        </p:txBody>
      </p:sp>
      <p:pic>
        <p:nvPicPr>
          <p:cNvPr id="20" name="Imagem 19">
            <a:extLst>
              <a:ext uri="{FF2B5EF4-FFF2-40B4-BE49-F238E27FC236}">
                <a16:creationId xmlns:a16="http://schemas.microsoft.com/office/drawing/2014/main" id="{698D1AFC-0FD6-4DFA-A381-805A758D4B1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04047" y="81007"/>
            <a:ext cx="2689589" cy="668346"/>
          </a:xfrm>
          <a:prstGeom prst="rect">
            <a:avLst/>
          </a:prstGeom>
        </p:spPr>
      </p:pic>
      <p:sp>
        <p:nvSpPr>
          <p:cNvPr id="15" name="Text Box 10">
            <a:extLst>
              <a:ext uri="{FF2B5EF4-FFF2-40B4-BE49-F238E27FC236}">
                <a16:creationId xmlns:a16="http://schemas.microsoft.com/office/drawing/2014/main" id="{2AE8AC60-74C9-4824-90A3-A23A5C2A3A39}"/>
              </a:ext>
            </a:extLst>
          </p:cNvPr>
          <p:cNvSpPr txBox="1">
            <a:spLocks noChangeArrowheads="1"/>
          </p:cNvSpPr>
          <p:nvPr/>
        </p:nvSpPr>
        <p:spPr bwMode="auto">
          <a:xfrm>
            <a:off x="8288338" y="6296025"/>
            <a:ext cx="827087" cy="366713"/>
          </a:xfrm>
          <a:prstGeom prst="rect">
            <a:avLst/>
          </a:prstGeom>
          <a:noFill/>
          <a:ln w="9525">
            <a:noFill/>
            <a:miter lim="800000"/>
            <a:headEnd/>
            <a:tailEnd/>
          </a:ln>
        </p:spPr>
        <p:txBody>
          <a:bodyPr>
            <a:spAutoFit/>
          </a:bodyPr>
          <a:lstStyle/>
          <a:p>
            <a:pPr>
              <a:spcBef>
                <a:spcPct val="50000"/>
              </a:spcBef>
            </a:pPr>
            <a:endParaRPr lang="pt-PT"/>
          </a:p>
        </p:txBody>
      </p:sp>
      <p:sp>
        <p:nvSpPr>
          <p:cNvPr id="16" name="Rectangle 11">
            <a:extLst>
              <a:ext uri="{FF2B5EF4-FFF2-40B4-BE49-F238E27FC236}">
                <a16:creationId xmlns:a16="http://schemas.microsoft.com/office/drawing/2014/main" id="{07A20E72-4407-4F3E-98C6-99518A20CF4B}"/>
              </a:ext>
            </a:extLst>
          </p:cNvPr>
          <p:cNvSpPr>
            <a:spLocks noChangeArrowheads="1"/>
          </p:cNvSpPr>
          <p:nvPr/>
        </p:nvSpPr>
        <p:spPr bwMode="auto">
          <a:xfrm>
            <a:off x="8327571" y="6496091"/>
            <a:ext cx="936625" cy="260350"/>
          </a:xfrm>
          <a:prstGeom prst="rect">
            <a:avLst/>
          </a:prstGeom>
          <a:noFill/>
          <a:ln w="9525">
            <a:noFill/>
            <a:miter lim="800000"/>
            <a:headEnd/>
            <a:tailEnd/>
          </a:ln>
        </p:spPr>
        <p:txBody>
          <a:bodyPr anchor="ctr"/>
          <a:lstStyle/>
          <a:p>
            <a:pPr algn="ctr"/>
            <a:r>
              <a:rPr lang="pt-PT" sz="1000" dirty="0"/>
              <a:t>- </a:t>
            </a:r>
            <a:fld id="{1234D2FF-8FB9-47A1-B8C9-42A5F500BA2F}" type="slidenum">
              <a:rPr lang="pt-PT" sz="1000"/>
              <a:pPr algn="ctr"/>
              <a:t>26</a:t>
            </a:fld>
            <a:r>
              <a:rPr lang="pt-PT" sz="1000" dirty="0"/>
              <a:t> -</a:t>
            </a:r>
          </a:p>
        </p:txBody>
      </p:sp>
      <p:pic>
        <p:nvPicPr>
          <p:cNvPr id="17" name="Imagem 16">
            <a:extLst>
              <a:ext uri="{FF2B5EF4-FFF2-40B4-BE49-F238E27FC236}">
                <a16:creationId xmlns:a16="http://schemas.microsoft.com/office/drawing/2014/main" id="{AED8EEE7-4A6C-417E-A3EF-6BF0EA2102A5}"/>
              </a:ext>
            </a:extLst>
          </p:cNvPr>
          <p:cNvPicPr>
            <a:picLocks noChangeAspect="1"/>
          </p:cNvPicPr>
          <p:nvPr/>
        </p:nvPicPr>
        <p:blipFill>
          <a:blip r:embed="rId5"/>
          <a:stretch>
            <a:fillRect/>
          </a:stretch>
        </p:blipFill>
        <p:spPr>
          <a:xfrm>
            <a:off x="0" y="6320212"/>
            <a:ext cx="9144000" cy="253252"/>
          </a:xfrm>
          <a:prstGeom prst="rect">
            <a:avLst/>
          </a:prstGeom>
        </p:spPr>
      </p:pic>
      <p:sp>
        <p:nvSpPr>
          <p:cNvPr id="19" name="Subtítulo 2">
            <a:extLst>
              <a:ext uri="{FF2B5EF4-FFF2-40B4-BE49-F238E27FC236}">
                <a16:creationId xmlns:a16="http://schemas.microsoft.com/office/drawing/2014/main" id="{18C9A691-8CD2-4B06-B51B-700E27ED2FF7}"/>
              </a:ext>
            </a:extLst>
          </p:cNvPr>
          <p:cNvSpPr txBox="1">
            <a:spLocks/>
          </p:cNvSpPr>
          <p:nvPr/>
        </p:nvSpPr>
        <p:spPr>
          <a:xfrm>
            <a:off x="836017" y="6524516"/>
            <a:ext cx="7698382" cy="162409"/>
          </a:xfrm>
          <a:prstGeom prst="rect">
            <a:avLst/>
          </a:prstGeom>
        </p:spPr>
        <p:txBody>
          <a:bodyPr vert="horz" lIns="68580" tIns="34290" rIns="68580" bIns="3429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pt-PT" sz="900" dirty="0">
                <a:latin typeface="Arial" charset="0"/>
                <a:ea typeface="Arial" charset="0"/>
                <a:cs typeface="Arial" charset="0"/>
              </a:rPr>
              <a:t>@2022, 24522 – Inês Esteves – 26300 – Ana Rita Guimarães </a:t>
            </a:r>
            <a:r>
              <a:rPr lang="pt-PT" sz="900" b="1" dirty="0">
                <a:solidFill>
                  <a:srgbClr val="C00000"/>
                </a:solidFill>
                <a:latin typeface="Arial" charset="0"/>
                <a:ea typeface="Arial" charset="0"/>
                <a:cs typeface="Arial" charset="0"/>
              </a:rPr>
              <a:t>Unidade Curricular: INTELIGÊNCIA ARTIFICIAL </a:t>
            </a:r>
            <a:r>
              <a:rPr lang="pt-PT" sz="900" dirty="0">
                <a:latin typeface="Arial" charset="0"/>
                <a:ea typeface="Arial" charset="0"/>
                <a:cs typeface="Arial" charset="0"/>
              </a:rPr>
              <a:t>– Ano Letivo 2020/2022 </a:t>
            </a:r>
            <a:endParaRPr lang="pt-PT" sz="900" b="1" dirty="0">
              <a:latin typeface="Arial" charset="0"/>
              <a:ea typeface="Arial" charset="0"/>
              <a:cs typeface="Arial" charset="0"/>
            </a:endParaRPr>
          </a:p>
        </p:txBody>
      </p:sp>
      <p:pic>
        <p:nvPicPr>
          <p:cNvPr id="21" name="Imagem 20">
            <a:extLst>
              <a:ext uri="{FF2B5EF4-FFF2-40B4-BE49-F238E27FC236}">
                <a16:creationId xmlns:a16="http://schemas.microsoft.com/office/drawing/2014/main" id="{3E33BC33-E477-4247-B106-480F5560B06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8125" y="6488336"/>
            <a:ext cx="545959" cy="199802"/>
          </a:xfrm>
          <a:prstGeom prst="rect">
            <a:avLst/>
          </a:prstGeom>
        </p:spPr>
      </p:pic>
      <p:sp>
        <p:nvSpPr>
          <p:cNvPr id="22" name="CaixaDeTexto 21">
            <a:extLst>
              <a:ext uri="{FF2B5EF4-FFF2-40B4-BE49-F238E27FC236}">
                <a16:creationId xmlns:a16="http://schemas.microsoft.com/office/drawing/2014/main" id="{8E8AE569-C7F6-4CD1-97CE-5E46B36F9B26}"/>
              </a:ext>
            </a:extLst>
          </p:cNvPr>
          <p:cNvSpPr txBox="1"/>
          <p:nvPr/>
        </p:nvSpPr>
        <p:spPr>
          <a:xfrm>
            <a:off x="1309552" y="6588392"/>
            <a:ext cx="7680234" cy="253916"/>
          </a:xfrm>
          <a:prstGeom prst="rect">
            <a:avLst/>
          </a:prstGeom>
          <a:noFill/>
        </p:spPr>
        <p:txBody>
          <a:bodyPr wrap="square">
            <a:spAutoFit/>
          </a:bodyPr>
          <a:lstStyle/>
          <a:p>
            <a:r>
              <a:rPr lang="pt-PT" sz="1050" dirty="0">
                <a:latin typeface="Arial" charset="0"/>
                <a:ea typeface="Arial" charset="0"/>
                <a:cs typeface="Arial" charset="0"/>
              </a:rPr>
              <a:t>Trabalho Prático TP1~ desenvolver as capacidades dos estudantes na escrita de algoritmos de pesquisa de soluções</a:t>
            </a:r>
            <a:endParaRPr lang="pt-PT" sz="1050" dirty="0"/>
          </a:p>
        </p:txBody>
      </p:sp>
      <p:pic>
        <p:nvPicPr>
          <p:cNvPr id="4" name="Imagem 3">
            <a:extLst>
              <a:ext uri="{FF2B5EF4-FFF2-40B4-BE49-F238E27FC236}">
                <a16:creationId xmlns:a16="http://schemas.microsoft.com/office/drawing/2014/main" id="{5A940FD6-56E4-A987-C556-DD420D88CF75}"/>
              </a:ext>
            </a:extLst>
          </p:cNvPr>
          <p:cNvPicPr>
            <a:picLocks noChangeAspect="1"/>
          </p:cNvPicPr>
          <p:nvPr/>
        </p:nvPicPr>
        <p:blipFill>
          <a:blip r:embed="rId7"/>
          <a:stretch>
            <a:fillRect/>
          </a:stretch>
        </p:blipFill>
        <p:spPr>
          <a:xfrm>
            <a:off x="0" y="1753256"/>
            <a:ext cx="9144000" cy="3351488"/>
          </a:xfrm>
          <a:prstGeom prst="rect">
            <a:avLst/>
          </a:prstGeom>
        </p:spPr>
      </p:pic>
    </p:spTree>
    <p:extLst>
      <p:ext uri="{BB962C8B-B14F-4D97-AF65-F5344CB8AC3E}">
        <p14:creationId xmlns:p14="http://schemas.microsoft.com/office/powerpoint/2010/main" val="7519044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9" name="Text Box 13"/>
          <p:cNvSpPr txBox="1">
            <a:spLocks noChangeArrowheads="1"/>
          </p:cNvSpPr>
          <p:nvPr/>
        </p:nvSpPr>
        <p:spPr bwMode="auto">
          <a:xfrm>
            <a:off x="325438" y="554951"/>
            <a:ext cx="6981825" cy="400110"/>
          </a:xfrm>
          <a:prstGeom prst="rect">
            <a:avLst/>
          </a:prstGeom>
          <a:noFill/>
          <a:ln w="9525">
            <a:noFill/>
            <a:miter lim="800000"/>
            <a:headEnd/>
            <a:tailEnd/>
          </a:ln>
          <a:effectLst/>
        </p:spPr>
        <p:txBody>
          <a:bodyPr>
            <a:spAutoFit/>
          </a:bodyPr>
          <a:lstStyle/>
          <a:p>
            <a:pPr>
              <a:spcBef>
                <a:spcPct val="50000"/>
              </a:spcBef>
              <a:defRPr/>
            </a:pPr>
            <a:r>
              <a:rPr lang="pt-PT" sz="2000" b="1" dirty="0">
                <a:solidFill>
                  <a:srgbClr val="C00000"/>
                </a:solidFill>
                <a:effectLst>
                  <a:outerShdw blurRad="38100" dist="38100" dir="2700000" algn="tl">
                    <a:srgbClr val="C0C0C0"/>
                  </a:outerShdw>
                </a:effectLst>
                <a:latin typeface="Arial"/>
                <a:cs typeface="Arial"/>
              </a:rPr>
              <a:t>■</a:t>
            </a:r>
            <a:r>
              <a:rPr lang="pt-PT" sz="2000" b="1" dirty="0">
                <a:effectLst>
                  <a:outerShdw blurRad="38100" dist="38100" dir="2700000" algn="tl">
                    <a:srgbClr val="C0C0C0"/>
                  </a:outerShdw>
                </a:effectLst>
                <a:latin typeface="Arial"/>
                <a:cs typeface="Arial"/>
              </a:rPr>
              <a:t> 2. Descrição do Problema	</a:t>
            </a:r>
            <a:endParaRPr lang="pt-PT" sz="2000" b="1" dirty="0">
              <a:effectLst>
                <a:outerShdw blurRad="38100" dist="38100" dir="2700000" algn="tl">
                  <a:srgbClr val="C0C0C0"/>
                </a:outerShdw>
              </a:effectLst>
              <a:latin typeface="Arial" charset="0"/>
            </a:endParaRPr>
          </a:p>
        </p:txBody>
      </p:sp>
      <p:sp>
        <p:nvSpPr>
          <p:cNvPr id="10247" name="Line 15"/>
          <p:cNvSpPr>
            <a:spLocks noChangeShapeType="1"/>
          </p:cNvSpPr>
          <p:nvPr/>
        </p:nvSpPr>
        <p:spPr bwMode="auto">
          <a:xfrm>
            <a:off x="250825" y="0"/>
            <a:ext cx="0" cy="765175"/>
          </a:xfrm>
          <a:prstGeom prst="line">
            <a:avLst/>
          </a:prstGeom>
          <a:noFill/>
          <a:ln w="25400">
            <a:solidFill>
              <a:schemeClr val="tx1"/>
            </a:solidFill>
            <a:round/>
            <a:headEnd/>
            <a:tailEnd/>
          </a:ln>
        </p:spPr>
        <p:txBody>
          <a:bodyPr/>
          <a:lstStyle/>
          <a:p>
            <a:endParaRPr lang="pt-PT"/>
          </a:p>
        </p:txBody>
      </p:sp>
      <p:sp>
        <p:nvSpPr>
          <p:cNvPr id="9237" name="Text Box 21"/>
          <p:cNvSpPr txBox="1">
            <a:spLocks noChangeArrowheads="1"/>
          </p:cNvSpPr>
          <p:nvPr/>
        </p:nvSpPr>
        <p:spPr bwMode="auto">
          <a:xfrm>
            <a:off x="260350" y="44450"/>
            <a:ext cx="6981825" cy="304800"/>
          </a:xfrm>
          <a:prstGeom prst="rect">
            <a:avLst/>
          </a:prstGeom>
          <a:noFill/>
          <a:ln w="9525">
            <a:noFill/>
            <a:miter lim="800000"/>
            <a:headEnd/>
            <a:tailEnd/>
          </a:ln>
          <a:effectLst/>
        </p:spPr>
        <p:txBody>
          <a:bodyPr>
            <a:spAutoFit/>
          </a:bodyPr>
          <a:lstStyle/>
          <a:p>
            <a:pPr>
              <a:spcBef>
                <a:spcPct val="50000"/>
              </a:spcBef>
              <a:defRPr/>
            </a:pPr>
            <a:endParaRPr lang="pt-PT" sz="1400" b="1" dirty="0">
              <a:solidFill>
                <a:srgbClr val="FF3300"/>
              </a:solidFill>
              <a:effectLst>
                <a:outerShdw blurRad="38100" dist="38100" dir="2700000" algn="tl">
                  <a:srgbClr val="C0C0C0"/>
                </a:outerShdw>
              </a:effectLst>
              <a:latin typeface="Arial" charset="0"/>
            </a:endParaRPr>
          </a:p>
        </p:txBody>
      </p:sp>
      <p:pic>
        <p:nvPicPr>
          <p:cNvPr id="7" name="Imagem 6">
            <a:extLst>
              <a:ext uri="{FF2B5EF4-FFF2-40B4-BE49-F238E27FC236}">
                <a16:creationId xmlns:a16="http://schemas.microsoft.com/office/drawing/2014/main" id="{54D42837-E70D-4C64-A8A7-E7F751502B92}"/>
              </a:ext>
            </a:extLst>
          </p:cNvPr>
          <p:cNvPicPr>
            <a:picLocks noChangeAspect="1"/>
          </p:cNvPicPr>
          <p:nvPr/>
        </p:nvPicPr>
        <p:blipFill>
          <a:blip r:embed="rId3"/>
          <a:stretch>
            <a:fillRect/>
          </a:stretch>
        </p:blipFill>
        <p:spPr>
          <a:xfrm>
            <a:off x="101225" y="904241"/>
            <a:ext cx="9014192" cy="266482"/>
          </a:xfrm>
          <a:prstGeom prst="rect">
            <a:avLst/>
          </a:prstGeom>
        </p:spPr>
      </p:pic>
      <p:sp>
        <p:nvSpPr>
          <p:cNvPr id="18" name="Rectângulo 19">
            <a:extLst>
              <a:ext uri="{FF2B5EF4-FFF2-40B4-BE49-F238E27FC236}">
                <a16:creationId xmlns:a16="http://schemas.microsoft.com/office/drawing/2014/main" id="{CC873ECC-2D88-4A22-91F1-E738DF9BE5E9}"/>
              </a:ext>
            </a:extLst>
          </p:cNvPr>
          <p:cNvSpPr/>
          <p:nvPr/>
        </p:nvSpPr>
        <p:spPr>
          <a:xfrm>
            <a:off x="5535613" y="610184"/>
            <a:ext cx="3505200" cy="261610"/>
          </a:xfrm>
          <a:prstGeom prst="rect">
            <a:avLst/>
          </a:prstGeom>
        </p:spPr>
        <p:txBody>
          <a:bodyPr wrap="square">
            <a:spAutoFit/>
          </a:bodyPr>
          <a:lstStyle/>
          <a:p>
            <a:pPr algn="r"/>
            <a:r>
              <a:rPr lang="pt-PT" sz="1100" b="1" cap="all" dirty="0">
                <a:highlight>
                  <a:srgbClr val="FFFF00"/>
                </a:highlight>
              </a:rPr>
              <a:t>ENGENHARIA INFORMÁTICA</a:t>
            </a:r>
            <a:endParaRPr lang="pt-PT" sz="1100" dirty="0">
              <a:highlight>
                <a:srgbClr val="FFFF00"/>
              </a:highlight>
            </a:endParaRPr>
          </a:p>
        </p:txBody>
      </p:sp>
      <p:pic>
        <p:nvPicPr>
          <p:cNvPr id="20" name="Imagem 19">
            <a:extLst>
              <a:ext uri="{FF2B5EF4-FFF2-40B4-BE49-F238E27FC236}">
                <a16:creationId xmlns:a16="http://schemas.microsoft.com/office/drawing/2014/main" id="{698D1AFC-0FD6-4DFA-A381-805A758D4B1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04047" y="81007"/>
            <a:ext cx="2689589" cy="668346"/>
          </a:xfrm>
          <a:prstGeom prst="rect">
            <a:avLst/>
          </a:prstGeom>
        </p:spPr>
      </p:pic>
      <p:sp>
        <p:nvSpPr>
          <p:cNvPr id="15" name="Text Box 10">
            <a:extLst>
              <a:ext uri="{FF2B5EF4-FFF2-40B4-BE49-F238E27FC236}">
                <a16:creationId xmlns:a16="http://schemas.microsoft.com/office/drawing/2014/main" id="{2AE8AC60-74C9-4824-90A3-A23A5C2A3A39}"/>
              </a:ext>
            </a:extLst>
          </p:cNvPr>
          <p:cNvSpPr txBox="1">
            <a:spLocks noChangeArrowheads="1"/>
          </p:cNvSpPr>
          <p:nvPr/>
        </p:nvSpPr>
        <p:spPr bwMode="auto">
          <a:xfrm>
            <a:off x="8288338" y="6296025"/>
            <a:ext cx="827087" cy="366713"/>
          </a:xfrm>
          <a:prstGeom prst="rect">
            <a:avLst/>
          </a:prstGeom>
          <a:noFill/>
          <a:ln w="9525">
            <a:noFill/>
            <a:miter lim="800000"/>
            <a:headEnd/>
            <a:tailEnd/>
          </a:ln>
        </p:spPr>
        <p:txBody>
          <a:bodyPr>
            <a:spAutoFit/>
          </a:bodyPr>
          <a:lstStyle/>
          <a:p>
            <a:pPr>
              <a:spcBef>
                <a:spcPct val="50000"/>
              </a:spcBef>
            </a:pPr>
            <a:endParaRPr lang="pt-PT"/>
          </a:p>
        </p:txBody>
      </p:sp>
      <p:sp>
        <p:nvSpPr>
          <p:cNvPr id="16" name="Rectangle 11">
            <a:extLst>
              <a:ext uri="{FF2B5EF4-FFF2-40B4-BE49-F238E27FC236}">
                <a16:creationId xmlns:a16="http://schemas.microsoft.com/office/drawing/2014/main" id="{07A20E72-4407-4F3E-98C6-99518A20CF4B}"/>
              </a:ext>
            </a:extLst>
          </p:cNvPr>
          <p:cNvSpPr>
            <a:spLocks noChangeArrowheads="1"/>
          </p:cNvSpPr>
          <p:nvPr/>
        </p:nvSpPr>
        <p:spPr bwMode="auto">
          <a:xfrm>
            <a:off x="8327571" y="6496091"/>
            <a:ext cx="936625" cy="260350"/>
          </a:xfrm>
          <a:prstGeom prst="rect">
            <a:avLst/>
          </a:prstGeom>
          <a:noFill/>
          <a:ln w="9525">
            <a:noFill/>
            <a:miter lim="800000"/>
            <a:headEnd/>
            <a:tailEnd/>
          </a:ln>
        </p:spPr>
        <p:txBody>
          <a:bodyPr anchor="ctr"/>
          <a:lstStyle/>
          <a:p>
            <a:pPr algn="ctr"/>
            <a:r>
              <a:rPr lang="pt-PT" sz="1000" dirty="0"/>
              <a:t>- </a:t>
            </a:r>
            <a:fld id="{1234D2FF-8FB9-47A1-B8C9-42A5F500BA2F}" type="slidenum">
              <a:rPr lang="pt-PT" sz="1000"/>
              <a:pPr algn="ctr"/>
              <a:t>27</a:t>
            </a:fld>
            <a:r>
              <a:rPr lang="pt-PT" sz="1000" dirty="0"/>
              <a:t> -</a:t>
            </a:r>
          </a:p>
        </p:txBody>
      </p:sp>
      <p:pic>
        <p:nvPicPr>
          <p:cNvPr id="17" name="Imagem 16">
            <a:extLst>
              <a:ext uri="{FF2B5EF4-FFF2-40B4-BE49-F238E27FC236}">
                <a16:creationId xmlns:a16="http://schemas.microsoft.com/office/drawing/2014/main" id="{AED8EEE7-4A6C-417E-A3EF-6BF0EA2102A5}"/>
              </a:ext>
            </a:extLst>
          </p:cNvPr>
          <p:cNvPicPr>
            <a:picLocks noChangeAspect="1"/>
          </p:cNvPicPr>
          <p:nvPr/>
        </p:nvPicPr>
        <p:blipFill>
          <a:blip r:embed="rId5"/>
          <a:stretch>
            <a:fillRect/>
          </a:stretch>
        </p:blipFill>
        <p:spPr>
          <a:xfrm>
            <a:off x="0" y="6320212"/>
            <a:ext cx="9144000" cy="253252"/>
          </a:xfrm>
          <a:prstGeom prst="rect">
            <a:avLst/>
          </a:prstGeom>
        </p:spPr>
      </p:pic>
      <p:sp>
        <p:nvSpPr>
          <p:cNvPr id="19" name="Subtítulo 2">
            <a:extLst>
              <a:ext uri="{FF2B5EF4-FFF2-40B4-BE49-F238E27FC236}">
                <a16:creationId xmlns:a16="http://schemas.microsoft.com/office/drawing/2014/main" id="{18C9A691-8CD2-4B06-B51B-700E27ED2FF7}"/>
              </a:ext>
            </a:extLst>
          </p:cNvPr>
          <p:cNvSpPr txBox="1">
            <a:spLocks/>
          </p:cNvSpPr>
          <p:nvPr/>
        </p:nvSpPr>
        <p:spPr>
          <a:xfrm>
            <a:off x="836017" y="6524516"/>
            <a:ext cx="7698382" cy="162409"/>
          </a:xfrm>
          <a:prstGeom prst="rect">
            <a:avLst/>
          </a:prstGeom>
        </p:spPr>
        <p:txBody>
          <a:bodyPr vert="horz" lIns="68580" tIns="34290" rIns="68580" bIns="3429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pt-PT" sz="900" dirty="0">
                <a:latin typeface="Arial" charset="0"/>
                <a:ea typeface="Arial" charset="0"/>
                <a:cs typeface="Arial" charset="0"/>
              </a:rPr>
              <a:t>@2022, 24522 – Inês Esteves – 26300 – Ana Rita Guimarães </a:t>
            </a:r>
            <a:r>
              <a:rPr lang="pt-PT" sz="900" b="1" dirty="0">
                <a:solidFill>
                  <a:srgbClr val="C00000"/>
                </a:solidFill>
                <a:latin typeface="Arial" charset="0"/>
                <a:ea typeface="Arial" charset="0"/>
                <a:cs typeface="Arial" charset="0"/>
              </a:rPr>
              <a:t>Unidade Curricular: INTELIGÊNCIA ARTIFICIAL </a:t>
            </a:r>
            <a:r>
              <a:rPr lang="pt-PT" sz="900" dirty="0">
                <a:latin typeface="Arial" charset="0"/>
                <a:ea typeface="Arial" charset="0"/>
                <a:cs typeface="Arial" charset="0"/>
              </a:rPr>
              <a:t>– Ano Letivo 2020/2022 </a:t>
            </a:r>
            <a:endParaRPr lang="pt-PT" sz="900" b="1" dirty="0">
              <a:latin typeface="Arial" charset="0"/>
              <a:ea typeface="Arial" charset="0"/>
              <a:cs typeface="Arial" charset="0"/>
            </a:endParaRPr>
          </a:p>
        </p:txBody>
      </p:sp>
      <p:pic>
        <p:nvPicPr>
          <p:cNvPr id="21" name="Imagem 20">
            <a:extLst>
              <a:ext uri="{FF2B5EF4-FFF2-40B4-BE49-F238E27FC236}">
                <a16:creationId xmlns:a16="http://schemas.microsoft.com/office/drawing/2014/main" id="{3E33BC33-E477-4247-B106-480F5560B06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8125" y="6488336"/>
            <a:ext cx="545959" cy="199802"/>
          </a:xfrm>
          <a:prstGeom prst="rect">
            <a:avLst/>
          </a:prstGeom>
        </p:spPr>
      </p:pic>
      <p:sp>
        <p:nvSpPr>
          <p:cNvPr id="22" name="CaixaDeTexto 21">
            <a:extLst>
              <a:ext uri="{FF2B5EF4-FFF2-40B4-BE49-F238E27FC236}">
                <a16:creationId xmlns:a16="http://schemas.microsoft.com/office/drawing/2014/main" id="{8E8AE569-C7F6-4CD1-97CE-5E46B36F9B26}"/>
              </a:ext>
            </a:extLst>
          </p:cNvPr>
          <p:cNvSpPr txBox="1"/>
          <p:nvPr/>
        </p:nvSpPr>
        <p:spPr>
          <a:xfrm>
            <a:off x="1309552" y="6588392"/>
            <a:ext cx="7680234" cy="253916"/>
          </a:xfrm>
          <a:prstGeom prst="rect">
            <a:avLst/>
          </a:prstGeom>
          <a:noFill/>
        </p:spPr>
        <p:txBody>
          <a:bodyPr wrap="square">
            <a:spAutoFit/>
          </a:bodyPr>
          <a:lstStyle/>
          <a:p>
            <a:r>
              <a:rPr lang="pt-PT" sz="1050" dirty="0">
                <a:latin typeface="Arial" charset="0"/>
                <a:ea typeface="Arial" charset="0"/>
                <a:cs typeface="Arial" charset="0"/>
              </a:rPr>
              <a:t>Trabalho Prático TP1~ desenvolver as capacidades dos estudantes na escrita de algoritmos de pesquisa de soluções</a:t>
            </a:r>
            <a:endParaRPr lang="pt-PT" sz="1050" dirty="0"/>
          </a:p>
        </p:txBody>
      </p:sp>
      <p:pic>
        <p:nvPicPr>
          <p:cNvPr id="3" name="Imagem 2">
            <a:extLst>
              <a:ext uri="{FF2B5EF4-FFF2-40B4-BE49-F238E27FC236}">
                <a16:creationId xmlns:a16="http://schemas.microsoft.com/office/drawing/2014/main" id="{33DAB014-1216-6E9C-5F80-2BBC49E610C2}"/>
              </a:ext>
            </a:extLst>
          </p:cNvPr>
          <p:cNvPicPr>
            <a:picLocks noChangeAspect="1"/>
          </p:cNvPicPr>
          <p:nvPr/>
        </p:nvPicPr>
        <p:blipFill>
          <a:blip r:embed="rId7"/>
          <a:stretch>
            <a:fillRect/>
          </a:stretch>
        </p:blipFill>
        <p:spPr>
          <a:xfrm>
            <a:off x="0" y="1200857"/>
            <a:ext cx="9144000" cy="4456285"/>
          </a:xfrm>
          <a:prstGeom prst="rect">
            <a:avLst/>
          </a:prstGeom>
        </p:spPr>
      </p:pic>
    </p:spTree>
    <p:extLst>
      <p:ext uri="{BB962C8B-B14F-4D97-AF65-F5344CB8AC3E}">
        <p14:creationId xmlns:p14="http://schemas.microsoft.com/office/powerpoint/2010/main" val="183925341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9" name="Text Box 13"/>
          <p:cNvSpPr txBox="1">
            <a:spLocks noChangeArrowheads="1"/>
          </p:cNvSpPr>
          <p:nvPr/>
        </p:nvSpPr>
        <p:spPr bwMode="auto">
          <a:xfrm>
            <a:off x="325438" y="554951"/>
            <a:ext cx="6981825" cy="400110"/>
          </a:xfrm>
          <a:prstGeom prst="rect">
            <a:avLst/>
          </a:prstGeom>
          <a:noFill/>
          <a:ln w="9525">
            <a:noFill/>
            <a:miter lim="800000"/>
            <a:headEnd/>
            <a:tailEnd/>
          </a:ln>
          <a:effectLst/>
        </p:spPr>
        <p:txBody>
          <a:bodyPr>
            <a:spAutoFit/>
          </a:bodyPr>
          <a:lstStyle/>
          <a:p>
            <a:pPr>
              <a:spcBef>
                <a:spcPct val="50000"/>
              </a:spcBef>
              <a:defRPr/>
            </a:pPr>
            <a:r>
              <a:rPr lang="pt-PT" sz="2000" b="1" dirty="0">
                <a:solidFill>
                  <a:srgbClr val="C00000"/>
                </a:solidFill>
                <a:effectLst>
                  <a:outerShdw blurRad="38100" dist="38100" dir="2700000" algn="tl">
                    <a:srgbClr val="C0C0C0"/>
                  </a:outerShdw>
                </a:effectLst>
                <a:latin typeface="Arial"/>
                <a:cs typeface="Arial"/>
              </a:rPr>
              <a:t>■</a:t>
            </a:r>
            <a:r>
              <a:rPr lang="pt-PT" sz="2000" b="1" dirty="0">
                <a:effectLst>
                  <a:outerShdw blurRad="38100" dist="38100" dir="2700000" algn="tl">
                    <a:srgbClr val="C0C0C0"/>
                  </a:outerShdw>
                </a:effectLst>
                <a:latin typeface="Arial"/>
                <a:cs typeface="Arial"/>
              </a:rPr>
              <a:t> 2. Descrição do Problema	</a:t>
            </a:r>
            <a:endParaRPr lang="pt-PT" sz="2000" b="1" dirty="0">
              <a:effectLst>
                <a:outerShdw blurRad="38100" dist="38100" dir="2700000" algn="tl">
                  <a:srgbClr val="C0C0C0"/>
                </a:outerShdw>
              </a:effectLst>
              <a:latin typeface="Arial" charset="0"/>
            </a:endParaRPr>
          </a:p>
        </p:txBody>
      </p:sp>
      <p:sp>
        <p:nvSpPr>
          <p:cNvPr id="10247" name="Line 15"/>
          <p:cNvSpPr>
            <a:spLocks noChangeShapeType="1"/>
          </p:cNvSpPr>
          <p:nvPr/>
        </p:nvSpPr>
        <p:spPr bwMode="auto">
          <a:xfrm>
            <a:off x="250825" y="0"/>
            <a:ext cx="0" cy="765175"/>
          </a:xfrm>
          <a:prstGeom prst="line">
            <a:avLst/>
          </a:prstGeom>
          <a:noFill/>
          <a:ln w="25400">
            <a:solidFill>
              <a:schemeClr val="tx1"/>
            </a:solidFill>
            <a:round/>
            <a:headEnd/>
            <a:tailEnd/>
          </a:ln>
        </p:spPr>
        <p:txBody>
          <a:bodyPr/>
          <a:lstStyle/>
          <a:p>
            <a:endParaRPr lang="pt-PT"/>
          </a:p>
        </p:txBody>
      </p:sp>
      <p:sp>
        <p:nvSpPr>
          <p:cNvPr id="9237" name="Text Box 21"/>
          <p:cNvSpPr txBox="1">
            <a:spLocks noChangeArrowheads="1"/>
          </p:cNvSpPr>
          <p:nvPr/>
        </p:nvSpPr>
        <p:spPr bwMode="auto">
          <a:xfrm>
            <a:off x="260350" y="44450"/>
            <a:ext cx="6981825" cy="304800"/>
          </a:xfrm>
          <a:prstGeom prst="rect">
            <a:avLst/>
          </a:prstGeom>
          <a:noFill/>
          <a:ln w="9525">
            <a:noFill/>
            <a:miter lim="800000"/>
            <a:headEnd/>
            <a:tailEnd/>
          </a:ln>
          <a:effectLst/>
        </p:spPr>
        <p:txBody>
          <a:bodyPr>
            <a:spAutoFit/>
          </a:bodyPr>
          <a:lstStyle/>
          <a:p>
            <a:pPr>
              <a:spcBef>
                <a:spcPct val="50000"/>
              </a:spcBef>
              <a:defRPr/>
            </a:pPr>
            <a:endParaRPr lang="pt-PT" sz="1400" b="1" dirty="0">
              <a:solidFill>
                <a:srgbClr val="FF3300"/>
              </a:solidFill>
              <a:effectLst>
                <a:outerShdw blurRad="38100" dist="38100" dir="2700000" algn="tl">
                  <a:srgbClr val="C0C0C0"/>
                </a:outerShdw>
              </a:effectLst>
              <a:latin typeface="Arial" charset="0"/>
            </a:endParaRPr>
          </a:p>
        </p:txBody>
      </p:sp>
      <p:pic>
        <p:nvPicPr>
          <p:cNvPr id="7" name="Imagem 6">
            <a:extLst>
              <a:ext uri="{FF2B5EF4-FFF2-40B4-BE49-F238E27FC236}">
                <a16:creationId xmlns:a16="http://schemas.microsoft.com/office/drawing/2014/main" id="{54D42837-E70D-4C64-A8A7-E7F751502B92}"/>
              </a:ext>
            </a:extLst>
          </p:cNvPr>
          <p:cNvPicPr>
            <a:picLocks noChangeAspect="1"/>
          </p:cNvPicPr>
          <p:nvPr/>
        </p:nvPicPr>
        <p:blipFill>
          <a:blip r:embed="rId3"/>
          <a:stretch>
            <a:fillRect/>
          </a:stretch>
        </p:blipFill>
        <p:spPr>
          <a:xfrm>
            <a:off x="101225" y="904241"/>
            <a:ext cx="9014192" cy="266482"/>
          </a:xfrm>
          <a:prstGeom prst="rect">
            <a:avLst/>
          </a:prstGeom>
        </p:spPr>
      </p:pic>
      <p:sp>
        <p:nvSpPr>
          <p:cNvPr id="18" name="Rectângulo 19">
            <a:extLst>
              <a:ext uri="{FF2B5EF4-FFF2-40B4-BE49-F238E27FC236}">
                <a16:creationId xmlns:a16="http://schemas.microsoft.com/office/drawing/2014/main" id="{CC873ECC-2D88-4A22-91F1-E738DF9BE5E9}"/>
              </a:ext>
            </a:extLst>
          </p:cNvPr>
          <p:cNvSpPr/>
          <p:nvPr/>
        </p:nvSpPr>
        <p:spPr>
          <a:xfrm>
            <a:off x="5535613" y="610184"/>
            <a:ext cx="3505200" cy="261610"/>
          </a:xfrm>
          <a:prstGeom prst="rect">
            <a:avLst/>
          </a:prstGeom>
        </p:spPr>
        <p:txBody>
          <a:bodyPr wrap="square">
            <a:spAutoFit/>
          </a:bodyPr>
          <a:lstStyle/>
          <a:p>
            <a:pPr algn="r"/>
            <a:r>
              <a:rPr lang="pt-PT" sz="1100" b="1" cap="all" dirty="0">
                <a:highlight>
                  <a:srgbClr val="FFFF00"/>
                </a:highlight>
              </a:rPr>
              <a:t>ENGENHARIA INFORMÁTICA</a:t>
            </a:r>
            <a:endParaRPr lang="pt-PT" sz="1100" dirty="0">
              <a:highlight>
                <a:srgbClr val="FFFF00"/>
              </a:highlight>
            </a:endParaRPr>
          </a:p>
        </p:txBody>
      </p:sp>
      <p:pic>
        <p:nvPicPr>
          <p:cNvPr id="20" name="Imagem 19">
            <a:extLst>
              <a:ext uri="{FF2B5EF4-FFF2-40B4-BE49-F238E27FC236}">
                <a16:creationId xmlns:a16="http://schemas.microsoft.com/office/drawing/2014/main" id="{698D1AFC-0FD6-4DFA-A381-805A758D4B1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04047" y="81007"/>
            <a:ext cx="2689589" cy="668346"/>
          </a:xfrm>
          <a:prstGeom prst="rect">
            <a:avLst/>
          </a:prstGeom>
        </p:spPr>
      </p:pic>
      <p:sp>
        <p:nvSpPr>
          <p:cNvPr id="15" name="Text Box 10">
            <a:extLst>
              <a:ext uri="{FF2B5EF4-FFF2-40B4-BE49-F238E27FC236}">
                <a16:creationId xmlns:a16="http://schemas.microsoft.com/office/drawing/2014/main" id="{2AE8AC60-74C9-4824-90A3-A23A5C2A3A39}"/>
              </a:ext>
            </a:extLst>
          </p:cNvPr>
          <p:cNvSpPr txBox="1">
            <a:spLocks noChangeArrowheads="1"/>
          </p:cNvSpPr>
          <p:nvPr/>
        </p:nvSpPr>
        <p:spPr bwMode="auto">
          <a:xfrm>
            <a:off x="8288338" y="6296025"/>
            <a:ext cx="827087" cy="366713"/>
          </a:xfrm>
          <a:prstGeom prst="rect">
            <a:avLst/>
          </a:prstGeom>
          <a:noFill/>
          <a:ln w="9525">
            <a:noFill/>
            <a:miter lim="800000"/>
            <a:headEnd/>
            <a:tailEnd/>
          </a:ln>
        </p:spPr>
        <p:txBody>
          <a:bodyPr>
            <a:spAutoFit/>
          </a:bodyPr>
          <a:lstStyle/>
          <a:p>
            <a:pPr>
              <a:spcBef>
                <a:spcPct val="50000"/>
              </a:spcBef>
            </a:pPr>
            <a:endParaRPr lang="pt-PT"/>
          </a:p>
        </p:txBody>
      </p:sp>
      <p:sp>
        <p:nvSpPr>
          <p:cNvPr id="16" name="Rectangle 11">
            <a:extLst>
              <a:ext uri="{FF2B5EF4-FFF2-40B4-BE49-F238E27FC236}">
                <a16:creationId xmlns:a16="http://schemas.microsoft.com/office/drawing/2014/main" id="{07A20E72-4407-4F3E-98C6-99518A20CF4B}"/>
              </a:ext>
            </a:extLst>
          </p:cNvPr>
          <p:cNvSpPr>
            <a:spLocks noChangeArrowheads="1"/>
          </p:cNvSpPr>
          <p:nvPr/>
        </p:nvSpPr>
        <p:spPr bwMode="auto">
          <a:xfrm>
            <a:off x="8327571" y="6496091"/>
            <a:ext cx="936625" cy="260350"/>
          </a:xfrm>
          <a:prstGeom prst="rect">
            <a:avLst/>
          </a:prstGeom>
          <a:noFill/>
          <a:ln w="9525">
            <a:noFill/>
            <a:miter lim="800000"/>
            <a:headEnd/>
            <a:tailEnd/>
          </a:ln>
        </p:spPr>
        <p:txBody>
          <a:bodyPr anchor="ctr"/>
          <a:lstStyle/>
          <a:p>
            <a:pPr algn="ctr"/>
            <a:r>
              <a:rPr lang="pt-PT" sz="1000" dirty="0"/>
              <a:t>- </a:t>
            </a:r>
            <a:fld id="{1234D2FF-8FB9-47A1-B8C9-42A5F500BA2F}" type="slidenum">
              <a:rPr lang="pt-PT" sz="1000"/>
              <a:pPr algn="ctr"/>
              <a:t>28</a:t>
            </a:fld>
            <a:r>
              <a:rPr lang="pt-PT" sz="1000" dirty="0"/>
              <a:t> -</a:t>
            </a:r>
          </a:p>
        </p:txBody>
      </p:sp>
      <p:pic>
        <p:nvPicPr>
          <p:cNvPr id="17" name="Imagem 16">
            <a:extLst>
              <a:ext uri="{FF2B5EF4-FFF2-40B4-BE49-F238E27FC236}">
                <a16:creationId xmlns:a16="http://schemas.microsoft.com/office/drawing/2014/main" id="{AED8EEE7-4A6C-417E-A3EF-6BF0EA2102A5}"/>
              </a:ext>
            </a:extLst>
          </p:cNvPr>
          <p:cNvPicPr>
            <a:picLocks noChangeAspect="1"/>
          </p:cNvPicPr>
          <p:nvPr/>
        </p:nvPicPr>
        <p:blipFill>
          <a:blip r:embed="rId5"/>
          <a:stretch>
            <a:fillRect/>
          </a:stretch>
        </p:blipFill>
        <p:spPr>
          <a:xfrm>
            <a:off x="0" y="6320212"/>
            <a:ext cx="9144000" cy="253252"/>
          </a:xfrm>
          <a:prstGeom prst="rect">
            <a:avLst/>
          </a:prstGeom>
        </p:spPr>
      </p:pic>
      <p:sp>
        <p:nvSpPr>
          <p:cNvPr id="19" name="Subtítulo 2">
            <a:extLst>
              <a:ext uri="{FF2B5EF4-FFF2-40B4-BE49-F238E27FC236}">
                <a16:creationId xmlns:a16="http://schemas.microsoft.com/office/drawing/2014/main" id="{18C9A691-8CD2-4B06-B51B-700E27ED2FF7}"/>
              </a:ext>
            </a:extLst>
          </p:cNvPr>
          <p:cNvSpPr txBox="1">
            <a:spLocks/>
          </p:cNvSpPr>
          <p:nvPr/>
        </p:nvSpPr>
        <p:spPr>
          <a:xfrm>
            <a:off x="836017" y="6524516"/>
            <a:ext cx="7698382" cy="162409"/>
          </a:xfrm>
          <a:prstGeom prst="rect">
            <a:avLst/>
          </a:prstGeom>
        </p:spPr>
        <p:txBody>
          <a:bodyPr vert="horz" lIns="68580" tIns="34290" rIns="68580" bIns="3429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pt-PT" sz="900" dirty="0">
                <a:latin typeface="Arial" charset="0"/>
                <a:ea typeface="Arial" charset="0"/>
                <a:cs typeface="Arial" charset="0"/>
              </a:rPr>
              <a:t>@2022, 24522 – Inês Esteves – 26300 – Ana Rita Guimarães </a:t>
            </a:r>
            <a:r>
              <a:rPr lang="pt-PT" sz="900" b="1" dirty="0">
                <a:solidFill>
                  <a:srgbClr val="C00000"/>
                </a:solidFill>
                <a:latin typeface="Arial" charset="0"/>
                <a:ea typeface="Arial" charset="0"/>
                <a:cs typeface="Arial" charset="0"/>
              </a:rPr>
              <a:t>Unidade Curricular: INTELIGÊNCIA ARTIFICIAL </a:t>
            </a:r>
            <a:r>
              <a:rPr lang="pt-PT" sz="900" dirty="0">
                <a:latin typeface="Arial" charset="0"/>
                <a:ea typeface="Arial" charset="0"/>
                <a:cs typeface="Arial" charset="0"/>
              </a:rPr>
              <a:t>– Ano Letivo 2020/2022 </a:t>
            </a:r>
            <a:endParaRPr lang="pt-PT" sz="900" b="1" dirty="0">
              <a:latin typeface="Arial" charset="0"/>
              <a:ea typeface="Arial" charset="0"/>
              <a:cs typeface="Arial" charset="0"/>
            </a:endParaRPr>
          </a:p>
        </p:txBody>
      </p:sp>
      <p:pic>
        <p:nvPicPr>
          <p:cNvPr id="21" name="Imagem 20">
            <a:extLst>
              <a:ext uri="{FF2B5EF4-FFF2-40B4-BE49-F238E27FC236}">
                <a16:creationId xmlns:a16="http://schemas.microsoft.com/office/drawing/2014/main" id="{3E33BC33-E477-4247-B106-480F5560B06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8125" y="6488336"/>
            <a:ext cx="545959" cy="199802"/>
          </a:xfrm>
          <a:prstGeom prst="rect">
            <a:avLst/>
          </a:prstGeom>
        </p:spPr>
      </p:pic>
      <p:sp>
        <p:nvSpPr>
          <p:cNvPr id="22" name="CaixaDeTexto 21">
            <a:extLst>
              <a:ext uri="{FF2B5EF4-FFF2-40B4-BE49-F238E27FC236}">
                <a16:creationId xmlns:a16="http://schemas.microsoft.com/office/drawing/2014/main" id="{8E8AE569-C7F6-4CD1-97CE-5E46B36F9B26}"/>
              </a:ext>
            </a:extLst>
          </p:cNvPr>
          <p:cNvSpPr txBox="1"/>
          <p:nvPr/>
        </p:nvSpPr>
        <p:spPr>
          <a:xfrm>
            <a:off x="1309552" y="6588392"/>
            <a:ext cx="7680234" cy="253916"/>
          </a:xfrm>
          <a:prstGeom prst="rect">
            <a:avLst/>
          </a:prstGeom>
          <a:noFill/>
        </p:spPr>
        <p:txBody>
          <a:bodyPr wrap="square">
            <a:spAutoFit/>
          </a:bodyPr>
          <a:lstStyle/>
          <a:p>
            <a:r>
              <a:rPr lang="pt-PT" sz="1050" dirty="0">
                <a:latin typeface="Arial" charset="0"/>
                <a:ea typeface="Arial" charset="0"/>
                <a:cs typeface="Arial" charset="0"/>
              </a:rPr>
              <a:t>Trabalho Prático TP1~ desenvolver as capacidades dos estudantes na escrita de algoritmos de pesquisa de soluções</a:t>
            </a:r>
            <a:endParaRPr lang="pt-PT" sz="1050" dirty="0"/>
          </a:p>
        </p:txBody>
      </p:sp>
      <p:pic>
        <p:nvPicPr>
          <p:cNvPr id="4" name="Imagem 3">
            <a:extLst>
              <a:ext uri="{FF2B5EF4-FFF2-40B4-BE49-F238E27FC236}">
                <a16:creationId xmlns:a16="http://schemas.microsoft.com/office/drawing/2014/main" id="{40B792BB-E0CD-7A1B-87D9-9D5214B04FB6}"/>
              </a:ext>
            </a:extLst>
          </p:cNvPr>
          <p:cNvPicPr>
            <a:picLocks noChangeAspect="1"/>
          </p:cNvPicPr>
          <p:nvPr/>
        </p:nvPicPr>
        <p:blipFill>
          <a:blip r:embed="rId7"/>
          <a:stretch>
            <a:fillRect/>
          </a:stretch>
        </p:blipFill>
        <p:spPr>
          <a:xfrm>
            <a:off x="0" y="1816207"/>
            <a:ext cx="9144000" cy="3225585"/>
          </a:xfrm>
          <a:prstGeom prst="rect">
            <a:avLst/>
          </a:prstGeom>
        </p:spPr>
      </p:pic>
    </p:spTree>
    <p:extLst>
      <p:ext uri="{BB962C8B-B14F-4D97-AF65-F5344CB8AC3E}">
        <p14:creationId xmlns:p14="http://schemas.microsoft.com/office/powerpoint/2010/main" val="25858113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9" name="Text Box 13"/>
          <p:cNvSpPr txBox="1">
            <a:spLocks noChangeArrowheads="1"/>
          </p:cNvSpPr>
          <p:nvPr/>
        </p:nvSpPr>
        <p:spPr bwMode="auto">
          <a:xfrm>
            <a:off x="325438" y="554951"/>
            <a:ext cx="6981825" cy="400110"/>
          </a:xfrm>
          <a:prstGeom prst="rect">
            <a:avLst/>
          </a:prstGeom>
          <a:noFill/>
          <a:ln w="9525">
            <a:noFill/>
            <a:miter lim="800000"/>
            <a:headEnd/>
            <a:tailEnd/>
          </a:ln>
          <a:effectLst/>
        </p:spPr>
        <p:txBody>
          <a:bodyPr>
            <a:spAutoFit/>
          </a:bodyPr>
          <a:lstStyle/>
          <a:p>
            <a:pPr>
              <a:spcBef>
                <a:spcPct val="50000"/>
              </a:spcBef>
              <a:defRPr/>
            </a:pPr>
            <a:r>
              <a:rPr lang="pt-PT" sz="2000" b="1" dirty="0">
                <a:solidFill>
                  <a:srgbClr val="C00000"/>
                </a:solidFill>
                <a:effectLst>
                  <a:outerShdw blurRad="38100" dist="38100" dir="2700000" algn="tl">
                    <a:srgbClr val="C0C0C0"/>
                  </a:outerShdw>
                </a:effectLst>
                <a:latin typeface="Arial"/>
                <a:cs typeface="Arial"/>
              </a:rPr>
              <a:t>■</a:t>
            </a:r>
            <a:r>
              <a:rPr lang="pt-PT" sz="2000" b="1" dirty="0">
                <a:effectLst>
                  <a:outerShdw blurRad="38100" dist="38100" dir="2700000" algn="tl">
                    <a:srgbClr val="C0C0C0"/>
                  </a:outerShdw>
                </a:effectLst>
                <a:latin typeface="Arial"/>
                <a:cs typeface="Arial"/>
              </a:rPr>
              <a:t> 2. Descrição do Problema	</a:t>
            </a:r>
            <a:endParaRPr lang="pt-PT" sz="2000" b="1" dirty="0">
              <a:effectLst>
                <a:outerShdw blurRad="38100" dist="38100" dir="2700000" algn="tl">
                  <a:srgbClr val="C0C0C0"/>
                </a:outerShdw>
              </a:effectLst>
              <a:latin typeface="Arial" charset="0"/>
            </a:endParaRPr>
          </a:p>
        </p:txBody>
      </p:sp>
      <p:sp>
        <p:nvSpPr>
          <p:cNvPr id="10247" name="Line 15"/>
          <p:cNvSpPr>
            <a:spLocks noChangeShapeType="1"/>
          </p:cNvSpPr>
          <p:nvPr/>
        </p:nvSpPr>
        <p:spPr bwMode="auto">
          <a:xfrm>
            <a:off x="250825" y="0"/>
            <a:ext cx="0" cy="765175"/>
          </a:xfrm>
          <a:prstGeom prst="line">
            <a:avLst/>
          </a:prstGeom>
          <a:noFill/>
          <a:ln w="25400">
            <a:solidFill>
              <a:schemeClr val="tx1"/>
            </a:solidFill>
            <a:round/>
            <a:headEnd/>
            <a:tailEnd/>
          </a:ln>
        </p:spPr>
        <p:txBody>
          <a:bodyPr/>
          <a:lstStyle/>
          <a:p>
            <a:endParaRPr lang="pt-PT"/>
          </a:p>
        </p:txBody>
      </p:sp>
      <p:sp>
        <p:nvSpPr>
          <p:cNvPr id="9237" name="Text Box 21"/>
          <p:cNvSpPr txBox="1">
            <a:spLocks noChangeArrowheads="1"/>
          </p:cNvSpPr>
          <p:nvPr/>
        </p:nvSpPr>
        <p:spPr bwMode="auto">
          <a:xfrm>
            <a:off x="260350" y="44450"/>
            <a:ext cx="6981825" cy="304800"/>
          </a:xfrm>
          <a:prstGeom prst="rect">
            <a:avLst/>
          </a:prstGeom>
          <a:noFill/>
          <a:ln w="9525">
            <a:noFill/>
            <a:miter lim="800000"/>
            <a:headEnd/>
            <a:tailEnd/>
          </a:ln>
          <a:effectLst/>
        </p:spPr>
        <p:txBody>
          <a:bodyPr>
            <a:spAutoFit/>
          </a:bodyPr>
          <a:lstStyle/>
          <a:p>
            <a:pPr>
              <a:spcBef>
                <a:spcPct val="50000"/>
              </a:spcBef>
              <a:defRPr/>
            </a:pPr>
            <a:endParaRPr lang="pt-PT" sz="1400" b="1" dirty="0">
              <a:solidFill>
                <a:srgbClr val="FF3300"/>
              </a:solidFill>
              <a:effectLst>
                <a:outerShdw blurRad="38100" dist="38100" dir="2700000" algn="tl">
                  <a:srgbClr val="C0C0C0"/>
                </a:outerShdw>
              </a:effectLst>
              <a:latin typeface="Arial" charset="0"/>
            </a:endParaRPr>
          </a:p>
        </p:txBody>
      </p:sp>
      <p:pic>
        <p:nvPicPr>
          <p:cNvPr id="7" name="Imagem 6">
            <a:extLst>
              <a:ext uri="{FF2B5EF4-FFF2-40B4-BE49-F238E27FC236}">
                <a16:creationId xmlns:a16="http://schemas.microsoft.com/office/drawing/2014/main" id="{54D42837-E70D-4C64-A8A7-E7F751502B92}"/>
              </a:ext>
            </a:extLst>
          </p:cNvPr>
          <p:cNvPicPr>
            <a:picLocks noChangeAspect="1"/>
          </p:cNvPicPr>
          <p:nvPr/>
        </p:nvPicPr>
        <p:blipFill>
          <a:blip r:embed="rId3"/>
          <a:stretch>
            <a:fillRect/>
          </a:stretch>
        </p:blipFill>
        <p:spPr>
          <a:xfrm>
            <a:off x="101225" y="904241"/>
            <a:ext cx="9014192" cy="266482"/>
          </a:xfrm>
          <a:prstGeom prst="rect">
            <a:avLst/>
          </a:prstGeom>
        </p:spPr>
      </p:pic>
      <p:sp>
        <p:nvSpPr>
          <p:cNvPr id="18" name="Rectângulo 19">
            <a:extLst>
              <a:ext uri="{FF2B5EF4-FFF2-40B4-BE49-F238E27FC236}">
                <a16:creationId xmlns:a16="http://schemas.microsoft.com/office/drawing/2014/main" id="{CC873ECC-2D88-4A22-91F1-E738DF9BE5E9}"/>
              </a:ext>
            </a:extLst>
          </p:cNvPr>
          <p:cNvSpPr/>
          <p:nvPr/>
        </p:nvSpPr>
        <p:spPr>
          <a:xfrm>
            <a:off x="5535613" y="610184"/>
            <a:ext cx="3505200" cy="261610"/>
          </a:xfrm>
          <a:prstGeom prst="rect">
            <a:avLst/>
          </a:prstGeom>
        </p:spPr>
        <p:txBody>
          <a:bodyPr wrap="square">
            <a:spAutoFit/>
          </a:bodyPr>
          <a:lstStyle/>
          <a:p>
            <a:pPr algn="r"/>
            <a:r>
              <a:rPr lang="pt-PT" sz="1100" b="1" cap="all" dirty="0">
                <a:highlight>
                  <a:srgbClr val="FFFF00"/>
                </a:highlight>
              </a:rPr>
              <a:t>ENGENHARIA INFORMÁTICA</a:t>
            </a:r>
            <a:endParaRPr lang="pt-PT" sz="1100" dirty="0">
              <a:highlight>
                <a:srgbClr val="FFFF00"/>
              </a:highlight>
            </a:endParaRPr>
          </a:p>
        </p:txBody>
      </p:sp>
      <p:pic>
        <p:nvPicPr>
          <p:cNvPr id="20" name="Imagem 19">
            <a:extLst>
              <a:ext uri="{FF2B5EF4-FFF2-40B4-BE49-F238E27FC236}">
                <a16:creationId xmlns:a16="http://schemas.microsoft.com/office/drawing/2014/main" id="{698D1AFC-0FD6-4DFA-A381-805A758D4B1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04047" y="81007"/>
            <a:ext cx="2689589" cy="668346"/>
          </a:xfrm>
          <a:prstGeom prst="rect">
            <a:avLst/>
          </a:prstGeom>
        </p:spPr>
      </p:pic>
      <p:sp>
        <p:nvSpPr>
          <p:cNvPr id="15" name="Text Box 10">
            <a:extLst>
              <a:ext uri="{FF2B5EF4-FFF2-40B4-BE49-F238E27FC236}">
                <a16:creationId xmlns:a16="http://schemas.microsoft.com/office/drawing/2014/main" id="{2AE8AC60-74C9-4824-90A3-A23A5C2A3A39}"/>
              </a:ext>
            </a:extLst>
          </p:cNvPr>
          <p:cNvSpPr txBox="1">
            <a:spLocks noChangeArrowheads="1"/>
          </p:cNvSpPr>
          <p:nvPr/>
        </p:nvSpPr>
        <p:spPr bwMode="auto">
          <a:xfrm>
            <a:off x="8288338" y="6296025"/>
            <a:ext cx="827087" cy="366713"/>
          </a:xfrm>
          <a:prstGeom prst="rect">
            <a:avLst/>
          </a:prstGeom>
          <a:noFill/>
          <a:ln w="9525">
            <a:noFill/>
            <a:miter lim="800000"/>
            <a:headEnd/>
            <a:tailEnd/>
          </a:ln>
        </p:spPr>
        <p:txBody>
          <a:bodyPr>
            <a:spAutoFit/>
          </a:bodyPr>
          <a:lstStyle/>
          <a:p>
            <a:pPr>
              <a:spcBef>
                <a:spcPct val="50000"/>
              </a:spcBef>
            </a:pPr>
            <a:endParaRPr lang="pt-PT"/>
          </a:p>
        </p:txBody>
      </p:sp>
      <p:sp>
        <p:nvSpPr>
          <p:cNvPr id="16" name="Rectangle 11">
            <a:extLst>
              <a:ext uri="{FF2B5EF4-FFF2-40B4-BE49-F238E27FC236}">
                <a16:creationId xmlns:a16="http://schemas.microsoft.com/office/drawing/2014/main" id="{07A20E72-4407-4F3E-98C6-99518A20CF4B}"/>
              </a:ext>
            </a:extLst>
          </p:cNvPr>
          <p:cNvSpPr>
            <a:spLocks noChangeArrowheads="1"/>
          </p:cNvSpPr>
          <p:nvPr/>
        </p:nvSpPr>
        <p:spPr bwMode="auto">
          <a:xfrm>
            <a:off x="8327571" y="6496091"/>
            <a:ext cx="936625" cy="260350"/>
          </a:xfrm>
          <a:prstGeom prst="rect">
            <a:avLst/>
          </a:prstGeom>
          <a:noFill/>
          <a:ln w="9525">
            <a:noFill/>
            <a:miter lim="800000"/>
            <a:headEnd/>
            <a:tailEnd/>
          </a:ln>
        </p:spPr>
        <p:txBody>
          <a:bodyPr anchor="ctr"/>
          <a:lstStyle/>
          <a:p>
            <a:pPr algn="ctr"/>
            <a:r>
              <a:rPr lang="pt-PT" sz="1000" dirty="0"/>
              <a:t>- </a:t>
            </a:r>
            <a:fld id="{1234D2FF-8FB9-47A1-B8C9-42A5F500BA2F}" type="slidenum">
              <a:rPr lang="pt-PT" sz="1000"/>
              <a:pPr algn="ctr"/>
              <a:t>29</a:t>
            </a:fld>
            <a:r>
              <a:rPr lang="pt-PT" sz="1000" dirty="0"/>
              <a:t> -</a:t>
            </a:r>
          </a:p>
        </p:txBody>
      </p:sp>
      <p:pic>
        <p:nvPicPr>
          <p:cNvPr id="17" name="Imagem 16">
            <a:extLst>
              <a:ext uri="{FF2B5EF4-FFF2-40B4-BE49-F238E27FC236}">
                <a16:creationId xmlns:a16="http://schemas.microsoft.com/office/drawing/2014/main" id="{AED8EEE7-4A6C-417E-A3EF-6BF0EA2102A5}"/>
              </a:ext>
            </a:extLst>
          </p:cNvPr>
          <p:cNvPicPr>
            <a:picLocks noChangeAspect="1"/>
          </p:cNvPicPr>
          <p:nvPr/>
        </p:nvPicPr>
        <p:blipFill>
          <a:blip r:embed="rId5"/>
          <a:stretch>
            <a:fillRect/>
          </a:stretch>
        </p:blipFill>
        <p:spPr>
          <a:xfrm>
            <a:off x="0" y="6320212"/>
            <a:ext cx="9144000" cy="253252"/>
          </a:xfrm>
          <a:prstGeom prst="rect">
            <a:avLst/>
          </a:prstGeom>
        </p:spPr>
      </p:pic>
      <p:sp>
        <p:nvSpPr>
          <p:cNvPr id="19" name="Subtítulo 2">
            <a:extLst>
              <a:ext uri="{FF2B5EF4-FFF2-40B4-BE49-F238E27FC236}">
                <a16:creationId xmlns:a16="http://schemas.microsoft.com/office/drawing/2014/main" id="{18C9A691-8CD2-4B06-B51B-700E27ED2FF7}"/>
              </a:ext>
            </a:extLst>
          </p:cNvPr>
          <p:cNvSpPr txBox="1">
            <a:spLocks/>
          </p:cNvSpPr>
          <p:nvPr/>
        </p:nvSpPr>
        <p:spPr>
          <a:xfrm>
            <a:off x="836017" y="6524516"/>
            <a:ext cx="7698382" cy="162409"/>
          </a:xfrm>
          <a:prstGeom prst="rect">
            <a:avLst/>
          </a:prstGeom>
        </p:spPr>
        <p:txBody>
          <a:bodyPr vert="horz" lIns="68580" tIns="34290" rIns="68580" bIns="3429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pt-PT" sz="900" dirty="0">
                <a:latin typeface="Arial" charset="0"/>
                <a:ea typeface="Arial" charset="0"/>
                <a:cs typeface="Arial" charset="0"/>
              </a:rPr>
              <a:t>@2022, 24522 – Inês Esteves – 26300 – Ana Rita Guimarães </a:t>
            </a:r>
            <a:r>
              <a:rPr lang="pt-PT" sz="900" b="1" dirty="0">
                <a:solidFill>
                  <a:srgbClr val="C00000"/>
                </a:solidFill>
                <a:latin typeface="Arial" charset="0"/>
                <a:ea typeface="Arial" charset="0"/>
                <a:cs typeface="Arial" charset="0"/>
              </a:rPr>
              <a:t>Unidade Curricular: INTELIGÊNCIA ARTIFICIAL </a:t>
            </a:r>
            <a:r>
              <a:rPr lang="pt-PT" sz="900" dirty="0">
                <a:latin typeface="Arial" charset="0"/>
                <a:ea typeface="Arial" charset="0"/>
                <a:cs typeface="Arial" charset="0"/>
              </a:rPr>
              <a:t>– Ano Letivo 2020/2022 </a:t>
            </a:r>
            <a:endParaRPr lang="pt-PT" sz="900" b="1" dirty="0">
              <a:latin typeface="Arial" charset="0"/>
              <a:ea typeface="Arial" charset="0"/>
              <a:cs typeface="Arial" charset="0"/>
            </a:endParaRPr>
          </a:p>
        </p:txBody>
      </p:sp>
      <p:pic>
        <p:nvPicPr>
          <p:cNvPr id="21" name="Imagem 20">
            <a:extLst>
              <a:ext uri="{FF2B5EF4-FFF2-40B4-BE49-F238E27FC236}">
                <a16:creationId xmlns:a16="http://schemas.microsoft.com/office/drawing/2014/main" id="{3E33BC33-E477-4247-B106-480F5560B06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8125" y="6488336"/>
            <a:ext cx="545959" cy="199802"/>
          </a:xfrm>
          <a:prstGeom prst="rect">
            <a:avLst/>
          </a:prstGeom>
        </p:spPr>
      </p:pic>
      <p:sp>
        <p:nvSpPr>
          <p:cNvPr id="22" name="CaixaDeTexto 21">
            <a:extLst>
              <a:ext uri="{FF2B5EF4-FFF2-40B4-BE49-F238E27FC236}">
                <a16:creationId xmlns:a16="http://schemas.microsoft.com/office/drawing/2014/main" id="{8E8AE569-C7F6-4CD1-97CE-5E46B36F9B26}"/>
              </a:ext>
            </a:extLst>
          </p:cNvPr>
          <p:cNvSpPr txBox="1"/>
          <p:nvPr/>
        </p:nvSpPr>
        <p:spPr>
          <a:xfrm>
            <a:off x="1309552" y="6588392"/>
            <a:ext cx="7680234" cy="253916"/>
          </a:xfrm>
          <a:prstGeom prst="rect">
            <a:avLst/>
          </a:prstGeom>
          <a:noFill/>
        </p:spPr>
        <p:txBody>
          <a:bodyPr wrap="square">
            <a:spAutoFit/>
          </a:bodyPr>
          <a:lstStyle/>
          <a:p>
            <a:r>
              <a:rPr lang="pt-PT" sz="1050" dirty="0">
                <a:latin typeface="Arial" charset="0"/>
                <a:ea typeface="Arial" charset="0"/>
                <a:cs typeface="Arial" charset="0"/>
              </a:rPr>
              <a:t>Trabalho Prático TP1~ desenvolver as capacidades dos estudantes na escrita de algoritmos de pesquisa de soluções</a:t>
            </a:r>
            <a:endParaRPr lang="pt-PT" sz="1050" dirty="0"/>
          </a:p>
        </p:txBody>
      </p:sp>
      <p:pic>
        <p:nvPicPr>
          <p:cNvPr id="3" name="Imagem 2">
            <a:extLst>
              <a:ext uri="{FF2B5EF4-FFF2-40B4-BE49-F238E27FC236}">
                <a16:creationId xmlns:a16="http://schemas.microsoft.com/office/drawing/2014/main" id="{26BE1351-A3A6-DF74-407B-833C6F2EBC86}"/>
              </a:ext>
            </a:extLst>
          </p:cNvPr>
          <p:cNvPicPr>
            <a:picLocks noChangeAspect="1"/>
          </p:cNvPicPr>
          <p:nvPr/>
        </p:nvPicPr>
        <p:blipFill>
          <a:blip r:embed="rId7"/>
          <a:stretch>
            <a:fillRect/>
          </a:stretch>
        </p:blipFill>
        <p:spPr>
          <a:xfrm>
            <a:off x="0" y="1128501"/>
            <a:ext cx="9144000" cy="4600998"/>
          </a:xfrm>
          <a:prstGeom prst="rect">
            <a:avLst/>
          </a:prstGeom>
        </p:spPr>
      </p:pic>
    </p:spTree>
    <p:extLst>
      <p:ext uri="{BB962C8B-B14F-4D97-AF65-F5344CB8AC3E}">
        <p14:creationId xmlns:p14="http://schemas.microsoft.com/office/powerpoint/2010/main" val="27369293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9" name="Text Box 13"/>
          <p:cNvSpPr txBox="1">
            <a:spLocks noChangeArrowheads="1"/>
          </p:cNvSpPr>
          <p:nvPr/>
        </p:nvSpPr>
        <p:spPr bwMode="auto">
          <a:xfrm>
            <a:off x="306388" y="557213"/>
            <a:ext cx="6981825" cy="861774"/>
          </a:xfrm>
          <a:prstGeom prst="rect">
            <a:avLst/>
          </a:prstGeom>
          <a:noFill/>
          <a:ln w="9525">
            <a:noFill/>
            <a:miter lim="800000"/>
            <a:headEnd/>
            <a:tailEnd/>
          </a:ln>
          <a:effectLst/>
        </p:spPr>
        <p:txBody>
          <a:bodyPr>
            <a:spAutoFit/>
          </a:bodyPr>
          <a:lstStyle/>
          <a:p>
            <a:pPr>
              <a:spcBef>
                <a:spcPct val="50000"/>
              </a:spcBef>
              <a:defRPr/>
            </a:pPr>
            <a:r>
              <a:rPr lang="pt-PT" sz="2000" b="1" dirty="0">
                <a:solidFill>
                  <a:srgbClr val="C00000"/>
                </a:solidFill>
                <a:effectLst>
                  <a:outerShdw blurRad="38100" dist="38100" dir="2700000" algn="tl">
                    <a:srgbClr val="C0C0C0"/>
                  </a:outerShdw>
                </a:effectLst>
                <a:latin typeface="Arial"/>
                <a:cs typeface="Arial"/>
              </a:rPr>
              <a:t>■</a:t>
            </a:r>
            <a:r>
              <a:rPr lang="pt-PT" sz="2000" b="1" dirty="0">
                <a:effectLst>
                  <a:outerShdw blurRad="38100" dist="38100" dir="2700000" algn="tl">
                    <a:srgbClr val="C0C0C0"/>
                  </a:outerShdw>
                </a:effectLst>
                <a:latin typeface="Arial"/>
                <a:cs typeface="Arial"/>
              </a:rPr>
              <a:t> </a:t>
            </a:r>
            <a:r>
              <a:rPr lang="pt-PT" altLang="pt-PT"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Introdução – objetivos</a:t>
            </a:r>
          </a:p>
          <a:p>
            <a:pPr>
              <a:spcBef>
                <a:spcPct val="50000"/>
              </a:spcBef>
              <a:defRPr/>
            </a:pPr>
            <a:endParaRPr lang="pt-PT" sz="2000" b="1" dirty="0">
              <a:effectLst>
                <a:outerShdw blurRad="38100" dist="38100" dir="2700000" algn="tl">
                  <a:srgbClr val="C0C0C0"/>
                </a:outerShdw>
              </a:effectLst>
              <a:latin typeface="Arial" charset="0"/>
            </a:endParaRPr>
          </a:p>
        </p:txBody>
      </p:sp>
      <p:sp>
        <p:nvSpPr>
          <p:cNvPr id="10247" name="Line 15"/>
          <p:cNvSpPr>
            <a:spLocks noChangeShapeType="1"/>
          </p:cNvSpPr>
          <p:nvPr/>
        </p:nvSpPr>
        <p:spPr bwMode="auto">
          <a:xfrm>
            <a:off x="250825" y="0"/>
            <a:ext cx="0" cy="765175"/>
          </a:xfrm>
          <a:prstGeom prst="line">
            <a:avLst/>
          </a:prstGeom>
          <a:noFill/>
          <a:ln w="25400">
            <a:solidFill>
              <a:schemeClr val="tx1"/>
            </a:solidFill>
            <a:round/>
            <a:headEnd/>
            <a:tailEnd/>
          </a:ln>
        </p:spPr>
        <p:txBody>
          <a:bodyPr/>
          <a:lstStyle/>
          <a:p>
            <a:endParaRPr lang="pt-PT"/>
          </a:p>
        </p:txBody>
      </p:sp>
      <p:sp>
        <p:nvSpPr>
          <p:cNvPr id="9237" name="Text Box 21"/>
          <p:cNvSpPr txBox="1">
            <a:spLocks noChangeArrowheads="1"/>
          </p:cNvSpPr>
          <p:nvPr/>
        </p:nvSpPr>
        <p:spPr bwMode="auto">
          <a:xfrm>
            <a:off x="260350" y="44450"/>
            <a:ext cx="6981825" cy="304800"/>
          </a:xfrm>
          <a:prstGeom prst="rect">
            <a:avLst/>
          </a:prstGeom>
          <a:noFill/>
          <a:ln w="9525">
            <a:noFill/>
            <a:miter lim="800000"/>
            <a:headEnd/>
            <a:tailEnd/>
          </a:ln>
          <a:effectLst/>
        </p:spPr>
        <p:txBody>
          <a:bodyPr>
            <a:spAutoFit/>
          </a:bodyPr>
          <a:lstStyle/>
          <a:p>
            <a:pPr>
              <a:spcBef>
                <a:spcPct val="50000"/>
              </a:spcBef>
              <a:defRPr/>
            </a:pPr>
            <a:endParaRPr lang="pt-PT" sz="1400" b="1" dirty="0">
              <a:solidFill>
                <a:srgbClr val="FF3300"/>
              </a:solidFill>
              <a:effectLst>
                <a:outerShdw blurRad="38100" dist="38100" dir="2700000" algn="tl">
                  <a:srgbClr val="C0C0C0"/>
                </a:outerShdw>
              </a:effectLst>
              <a:latin typeface="Arial" charset="0"/>
            </a:endParaRPr>
          </a:p>
        </p:txBody>
      </p:sp>
      <p:pic>
        <p:nvPicPr>
          <p:cNvPr id="7" name="Imagem 6">
            <a:extLst>
              <a:ext uri="{FF2B5EF4-FFF2-40B4-BE49-F238E27FC236}">
                <a16:creationId xmlns:a16="http://schemas.microsoft.com/office/drawing/2014/main" id="{54D42837-E70D-4C64-A8A7-E7F751502B92}"/>
              </a:ext>
            </a:extLst>
          </p:cNvPr>
          <p:cNvPicPr>
            <a:picLocks noChangeAspect="1"/>
          </p:cNvPicPr>
          <p:nvPr/>
        </p:nvPicPr>
        <p:blipFill>
          <a:blip r:embed="rId3"/>
          <a:stretch>
            <a:fillRect/>
          </a:stretch>
        </p:blipFill>
        <p:spPr>
          <a:xfrm>
            <a:off x="101225" y="904241"/>
            <a:ext cx="9014192" cy="266482"/>
          </a:xfrm>
          <a:prstGeom prst="rect">
            <a:avLst/>
          </a:prstGeom>
        </p:spPr>
      </p:pic>
      <p:sp>
        <p:nvSpPr>
          <p:cNvPr id="18" name="Rectângulo 19">
            <a:extLst>
              <a:ext uri="{FF2B5EF4-FFF2-40B4-BE49-F238E27FC236}">
                <a16:creationId xmlns:a16="http://schemas.microsoft.com/office/drawing/2014/main" id="{CC873ECC-2D88-4A22-91F1-E738DF9BE5E9}"/>
              </a:ext>
            </a:extLst>
          </p:cNvPr>
          <p:cNvSpPr/>
          <p:nvPr/>
        </p:nvSpPr>
        <p:spPr>
          <a:xfrm>
            <a:off x="5535613" y="610184"/>
            <a:ext cx="3505200" cy="261610"/>
          </a:xfrm>
          <a:prstGeom prst="rect">
            <a:avLst/>
          </a:prstGeom>
        </p:spPr>
        <p:txBody>
          <a:bodyPr wrap="square">
            <a:spAutoFit/>
          </a:bodyPr>
          <a:lstStyle/>
          <a:p>
            <a:pPr algn="r"/>
            <a:r>
              <a:rPr lang="pt-PT" sz="1100" b="1" cap="all" dirty="0">
                <a:highlight>
                  <a:srgbClr val="FFFF00"/>
                </a:highlight>
              </a:rPr>
              <a:t>ENGENHARIA INFORMÁTICA</a:t>
            </a:r>
            <a:endParaRPr lang="pt-PT" sz="1100" dirty="0">
              <a:highlight>
                <a:srgbClr val="FFFF00"/>
              </a:highlight>
            </a:endParaRPr>
          </a:p>
        </p:txBody>
      </p:sp>
      <p:pic>
        <p:nvPicPr>
          <p:cNvPr id="20" name="Imagem 19">
            <a:extLst>
              <a:ext uri="{FF2B5EF4-FFF2-40B4-BE49-F238E27FC236}">
                <a16:creationId xmlns:a16="http://schemas.microsoft.com/office/drawing/2014/main" id="{698D1AFC-0FD6-4DFA-A381-805A758D4B1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04047" y="81007"/>
            <a:ext cx="2689589" cy="668346"/>
          </a:xfrm>
          <a:prstGeom prst="rect">
            <a:avLst/>
          </a:prstGeom>
        </p:spPr>
      </p:pic>
      <p:sp>
        <p:nvSpPr>
          <p:cNvPr id="14" name="Text Box 19">
            <a:extLst>
              <a:ext uri="{FF2B5EF4-FFF2-40B4-BE49-F238E27FC236}">
                <a16:creationId xmlns:a16="http://schemas.microsoft.com/office/drawing/2014/main" id="{F916920E-C12B-4637-810C-A4B2E6C310C8}"/>
              </a:ext>
            </a:extLst>
          </p:cNvPr>
          <p:cNvSpPr txBox="1">
            <a:spLocks noChangeArrowheads="1"/>
          </p:cNvSpPr>
          <p:nvPr/>
        </p:nvSpPr>
        <p:spPr bwMode="auto">
          <a:xfrm>
            <a:off x="405946" y="1203170"/>
            <a:ext cx="8509454" cy="4877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lnSpc>
                <a:spcPct val="150000"/>
              </a:lnSpc>
              <a:spcBef>
                <a:spcPct val="0"/>
              </a:spcBef>
              <a:buFontTx/>
              <a:buNone/>
            </a:pPr>
            <a:r>
              <a:rPr lang="pt-PT" altLang="pt-PT" sz="1200" dirty="0">
                <a:cs typeface="Arial" panose="020B0604020202020204" pitchFamily="34" charset="0"/>
              </a:rPr>
              <a:t>Os objetivos deste trabalho são:</a:t>
            </a:r>
          </a:p>
          <a:p>
            <a:pPr marL="171450" indent="-171450">
              <a:lnSpc>
                <a:spcPct val="150000"/>
              </a:lnSpc>
              <a:spcBef>
                <a:spcPct val="0"/>
              </a:spcBef>
            </a:pPr>
            <a:r>
              <a:rPr lang="pt-PT" altLang="pt-PT" sz="1200" dirty="0">
                <a:cs typeface="Arial" panose="020B0604020202020204" pitchFamily="34" charset="0"/>
              </a:rPr>
              <a:t>Aplicar os conhecimentos sobre Inteligência Artificial dados em aula e várias pesquisas online para o desenvolvimento do jogo Tintas;</a:t>
            </a:r>
          </a:p>
          <a:p>
            <a:pPr marL="171450" indent="-171450">
              <a:lnSpc>
                <a:spcPct val="150000"/>
              </a:lnSpc>
              <a:spcBef>
                <a:spcPct val="0"/>
              </a:spcBef>
            </a:pPr>
            <a:r>
              <a:rPr lang="pt-PT" altLang="pt-PT" sz="1200" dirty="0"/>
              <a:t>Seguir estrutura de código fornecida pelo professor;</a:t>
            </a:r>
          </a:p>
          <a:p>
            <a:pPr marL="171450" indent="-171450">
              <a:lnSpc>
                <a:spcPct val="150000"/>
              </a:lnSpc>
              <a:spcBef>
                <a:spcPct val="0"/>
              </a:spcBef>
            </a:pPr>
            <a:r>
              <a:rPr lang="pt-PT" altLang="pt-PT" sz="1200" dirty="0"/>
              <a:t>Adquirir, a partir da informação recebida e de estudo autónomo, novos conhecimentos e práticas em IA e linguagem </a:t>
            </a:r>
            <a:r>
              <a:rPr lang="pt-PT" altLang="pt-PT" sz="1200" dirty="0" err="1"/>
              <a:t>python</a:t>
            </a:r>
            <a:r>
              <a:rPr lang="pt-PT" altLang="pt-PT" sz="1200" dirty="0"/>
              <a:t>;</a:t>
            </a:r>
          </a:p>
          <a:p>
            <a:pPr marL="171450" indent="-171450">
              <a:lnSpc>
                <a:spcPct val="150000"/>
              </a:lnSpc>
              <a:spcBef>
                <a:spcPct val="0"/>
              </a:spcBef>
            </a:pPr>
            <a:r>
              <a:rPr lang="pt-PT" altLang="pt-PT" sz="1200" dirty="0"/>
              <a:t>Seguir regras e aplica-las na estrutura do jogo.</a:t>
            </a:r>
          </a:p>
          <a:p>
            <a:pPr marL="171450" indent="-171450">
              <a:lnSpc>
                <a:spcPct val="150000"/>
              </a:lnSpc>
              <a:spcBef>
                <a:spcPct val="0"/>
              </a:spcBef>
            </a:pPr>
            <a:endParaRPr lang="pt-PT" altLang="pt-PT" sz="1200" dirty="0"/>
          </a:p>
          <a:p>
            <a:pPr>
              <a:lnSpc>
                <a:spcPct val="150000"/>
              </a:lnSpc>
              <a:buNone/>
            </a:pPr>
            <a:r>
              <a:rPr lang="pt-PT" sz="1200" dirty="0">
                <a:effectLst/>
                <a:ea typeface="Times New Roman" panose="02020603050405020304" pitchFamily="18" charset="0"/>
                <a:cs typeface="Arial" panose="020B0604020202020204" pitchFamily="34" charset="0"/>
              </a:rPr>
              <a:t>	O presente trabalho prático 1 (TP1) tem como objetivo desenvolver as capacidades dos estudantes na escrita de algoritmos de pesquisa de soluções, assim como permitir a avaliação da componente prática da disciplina de Inteligência Artificial do curso de Engenharia Informática.</a:t>
            </a:r>
          </a:p>
          <a:p>
            <a:pPr>
              <a:lnSpc>
                <a:spcPct val="150000"/>
              </a:lnSpc>
              <a:buNone/>
            </a:pPr>
            <a:endParaRPr lang="pt-PT" sz="1200" b="1" i="0" dirty="0">
              <a:cs typeface="Arial" panose="020B0604020202020204" pitchFamily="34" charset="0"/>
            </a:endParaRPr>
          </a:p>
          <a:p>
            <a:pPr>
              <a:lnSpc>
                <a:spcPct val="150000"/>
              </a:lnSpc>
              <a:buNone/>
            </a:pPr>
            <a:r>
              <a:rPr lang="pt-PT" sz="1200" dirty="0">
                <a:effectLst/>
                <a:ea typeface="Times New Roman" panose="02020603050405020304" pitchFamily="18" charset="0"/>
                <a:cs typeface="Arial" panose="020B0604020202020204" pitchFamily="34" charset="0"/>
              </a:rPr>
              <a:t>	Um jogo de tabuleiro caracteriza-se pelo tipo de tabuleiro e de peças, pelas regras de colocação e/ou movimentação das peças (jogadas possíveis) e pelas condições de terminação do jogo com derrota ou vitória de um dos jogadores ou empate. Em alguns dos jogos é definida uma pontuação final. A aplicação construída deve ser capaz de jogar uma partida completa do jogo incluindo todas as suas regras. </a:t>
            </a:r>
          </a:p>
          <a:p>
            <a:pPr>
              <a:lnSpc>
                <a:spcPct val="150000"/>
              </a:lnSpc>
              <a:spcBef>
                <a:spcPct val="0"/>
              </a:spcBef>
              <a:buNone/>
            </a:pPr>
            <a:endParaRPr lang="pt-PT" altLang="pt-PT" sz="1200" dirty="0"/>
          </a:p>
        </p:txBody>
      </p:sp>
      <p:sp>
        <p:nvSpPr>
          <p:cNvPr id="15" name="Text Box 10">
            <a:extLst>
              <a:ext uri="{FF2B5EF4-FFF2-40B4-BE49-F238E27FC236}">
                <a16:creationId xmlns:a16="http://schemas.microsoft.com/office/drawing/2014/main" id="{2AE8AC60-74C9-4824-90A3-A23A5C2A3A39}"/>
              </a:ext>
            </a:extLst>
          </p:cNvPr>
          <p:cNvSpPr txBox="1">
            <a:spLocks noChangeArrowheads="1"/>
          </p:cNvSpPr>
          <p:nvPr/>
        </p:nvSpPr>
        <p:spPr bwMode="auto">
          <a:xfrm>
            <a:off x="8288338" y="6296025"/>
            <a:ext cx="827087" cy="366713"/>
          </a:xfrm>
          <a:prstGeom prst="rect">
            <a:avLst/>
          </a:prstGeom>
          <a:noFill/>
          <a:ln w="9525">
            <a:noFill/>
            <a:miter lim="800000"/>
            <a:headEnd/>
            <a:tailEnd/>
          </a:ln>
        </p:spPr>
        <p:txBody>
          <a:bodyPr>
            <a:spAutoFit/>
          </a:bodyPr>
          <a:lstStyle/>
          <a:p>
            <a:pPr>
              <a:spcBef>
                <a:spcPct val="50000"/>
              </a:spcBef>
            </a:pPr>
            <a:endParaRPr lang="pt-PT"/>
          </a:p>
        </p:txBody>
      </p:sp>
      <p:sp>
        <p:nvSpPr>
          <p:cNvPr id="16" name="Rectangle 11">
            <a:extLst>
              <a:ext uri="{FF2B5EF4-FFF2-40B4-BE49-F238E27FC236}">
                <a16:creationId xmlns:a16="http://schemas.microsoft.com/office/drawing/2014/main" id="{07A20E72-4407-4F3E-98C6-99518A20CF4B}"/>
              </a:ext>
            </a:extLst>
          </p:cNvPr>
          <p:cNvSpPr>
            <a:spLocks noChangeArrowheads="1"/>
          </p:cNvSpPr>
          <p:nvPr/>
        </p:nvSpPr>
        <p:spPr bwMode="auto">
          <a:xfrm>
            <a:off x="8327571" y="6496091"/>
            <a:ext cx="936625" cy="260350"/>
          </a:xfrm>
          <a:prstGeom prst="rect">
            <a:avLst/>
          </a:prstGeom>
          <a:noFill/>
          <a:ln w="9525">
            <a:noFill/>
            <a:miter lim="800000"/>
            <a:headEnd/>
            <a:tailEnd/>
          </a:ln>
        </p:spPr>
        <p:txBody>
          <a:bodyPr anchor="ctr"/>
          <a:lstStyle/>
          <a:p>
            <a:pPr algn="ctr"/>
            <a:r>
              <a:rPr lang="pt-PT" sz="1000" dirty="0"/>
              <a:t>- </a:t>
            </a:r>
            <a:fld id="{1234D2FF-8FB9-47A1-B8C9-42A5F500BA2F}" type="slidenum">
              <a:rPr lang="pt-PT" sz="1000"/>
              <a:pPr algn="ctr"/>
              <a:t>3</a:t>
            </a:fld>
            <a:r>
              <a:rPr lang="pt-PT" sz="1000" dirty="0"/>
              <a:t> -</a:t>
            </a:r>
          </a:p>
        </p:txBody>
      </p:sp>
      <p:pic>
        <p:nvPicPr>
          <p:cNvPr id="17" name="Imagem 16">
            <a:extLst>
              <a:ext uri="{FF2B5EF4-FFF2-40B4-BE49-F238E27FC236}">
                <a16:creationId xmlns:a16="http://schemas.microsoft.com/office/drawing/2014/main" id="{AED8EEE7-4A6C-417E-A3EF-6BF0EA2102A5}"/>
              </a:ext>
            </a:extLst>
          </p:cNvPr>
          <p:cNvPicPr>
            <a:picLocks noChangeAspect="1"/>
          </p:cNvPicPr>
          <p:nvPr/>
        </p:nvPicPr>
        <p:blipFill>
          <a:blip r:embed="rId5"/>
          <a:stretch>
            <a:fillRect/>
          </a:stretch>
        </p:blipFill>
        <p:spPr>
          <a:xfrm>
            <a:off x="0" y="6320212"/>
            <a:ext cx="9144000" cy="253252"/>
          </a:xfrm>
          <a:prstGeom prst="rect">
            <a:avLst/>
          </a:prstGeom>
        </p:spPr>
      </p:pic>
      <p:sp>
        <p:nvSpPr>
          <p:cNvPr id="19" name="Subtítulo 2">
            <a:extLst>
              <a:ext uri="{FF2B5EF4-FFF2-40B4-BE49-F238E27FC236}">
                <a16:creationId xmlns:a16="http://schemas.microsoft.com/office/drawing/2014/main" id="{18C9A691-8CD2-4B06-B51B-700E27ED2FF7}"/>
              </a:ext>
            </a:extLst>
          </p:cNvPr>
          <p:cNvSpPr txBox="1">
            <a:spLocks/>
          </p:cNvSpPr>
          <p:nvPr/>
        </p:nvSpPr>
        <p:spPr>
          <a:xfrm>
            <a:off x="836017" y="6524516"/>
            <a:ext cx="7698382" cy="162409"/>
          </a:xfrm>
          <a:prstGeom prst="rect">
            <a:avLst/>
          </a:prstGeom>
        </p:spPr>
        <p:txBody>
          <a:bodyPr vert="horz" lIns="68580" tIns="34290" rIns="68580" bIns="3429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pt-PT" sz="900" dirty="0">
                <a:latin typeface="Arial" charset="0"/>
                <a:ea typeface="Arial" charset="0"/>
                <a:cs typeface="Arial" charset="0"/>
              </a:rPr>
              <a:t>@2022, , 24522 – Inês Esteves – 26300 – Ana Rita Guimarães | </a:t>
            </a:r>
            <a:r>
              <a:rPr lang="pt-PT" sz="900" b="1" dirty="0">
                <a:solidFill>
                  <a:srgbClr val="C00000"/>
                </a:solidFill>
                <a:latin typeface="Arial" charset="0"/>
                <a:ea typeface="Arial" charset="0"/>
                <a:cs typeface="Arial" charset="0"/>
              </a:rPr>
              <a:t>Unidade Curricular: INTELIGÊNCIA ARTIFICIAL </a:t>
            </a:r>
            <a:r>
              <a:rPr lang="pt-PT" sz="900" dirty="0">
                <a:latin typeface="Arial" charset="0"/>
                <a:ea typeface="Arial" charset="0"/>
                <a:cs typeface="Arial" charset="0"/>
              </a:rPr>
              <a:t>– Ano Letivo 2020/2022 </a:t>
            </a:r>
            <a:endParaRPr lang="pt-PT" sz="900" b="1" dirty="0">
              <a:latin typeface="Arial" charset="0"/>
              <a:ea typeface="Arial" charset="0"/>
              <a:cs typeface="Arial" charset="0"/>
            </a:endParaRPr>
          </a:p>
        </p:txBody>
      </p:sp>
      <p:pic>
        <p:nvPicPr>
          <p:cNvPr id="21" name="Imagem 20">
            <a:extLst>
              <a:ext uri="{FF2B5EF4-FFF2-40B4-BE49-F238E27FC236}">
                <a16:creationId xmlns:a16="http://schemas.microsoft.com/office/drawing/2014/main" id="{3E33BC33-E477-4247-B106-480F5560B06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8125" y="6488336"/>
            <a:ext cx="545959" cy="199802"/>
          </a:xfrm>
          <a:prstGeom prst="rect">
            <a:avLst/>
          </a:prstGeom>
        </p:spPr>
      </p:pic>
      <p:sp>
        <p:nvSpPr>
          <p:cNvPr id="22" name="CaixaDeTexto 21">
            <a:extLst>
              <a:ext uri="{FF2B5EF4-FFF2-40B4-BE49-F238E27FC236}">
                <a16:creationId xmlns:a16="http://schemas.microsoft.com/office/drawing/2014/main" id="{A37B97DD-94F3-46DE-9045-8E204DF751E3}"/>
              </a:ext>
            </a:extLst>
          </p:cNvPr>
          <p:cNvSpPr txBox="1"/>
          <p:nvPr/>
        </p:nvSpPr>
        <p:spPr>
          <a:xfrm>
            <a:off x="1309552" y="6588392"/>
            <a:ext cx="7680234" cy="253916"/>
          </a:xfrm>
          <a:prstGeom prst="rect">
            <a:avLst/>
          </a:prstGeom>
          <a:noFill/>
        </p:spPr>
        <p:txBody>
          <a:bodyPr wrap="square">
            <a:spAutoFit/>
          </a:bodyPr>
          <a:lstStyle/>
          <a:p>
            <a:r>
              <a:rPr lang="pt-PT" sz="1050" dirty="0">
                <a:latin typeface="Arial" charset="0"/>
                <a:ea typeface="Arial" charset="0"/>
                <a:cs typeface="Arial" charset="0"/>
              </a:rPr>
              <a:t>Trabalho Prático TP1~ desenvolver as capacidades dos estudantes na escrita de algoritmos de pesquisa de soluções</a:t>
            </a:r>
            <a:endParaRPr lang="pt-PT" sz="1050" dirty="0"/>
          </a:p>
        </p:txBody>
      </p:sp>
    </p:spTree>
    <p:extLst>
      <p:ext uri="{BB962C8B-B14F-4D97-AF65-F5344CB8AC3E}">
        <p14:creationId xmlns:p14="http://schemas.microsoft.com/office/powerpoint/2010/main" val="39192102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9" name="Text Box 13"/>
          <p:cNvSpPr txBox="1">
            <a:spLocks noChangeArrowheads="1"/>
          </p:cNvSpPr>
          <p:nvPr/>
        </p:nvSpPr>
        <p:spPr bwMode="auto">
          <a:xfrm>
            <a:off x="325438" y="554951"/>
            <a:ext cx="6981825" cy="400110"/>
          </a:xfrm>
          <a:prstGeom prst="rect">
            <a:avLst/>
          </a:prstGeom>
          <a:noFill/>
          <a:ln w="9525">
            <a:noFill/>
            <a:miter lim="800000"/>
            <a:headEnd/>
            <a:tailEnd/>
          </a:ln>
          <a:effectLst/>
        </p:spPr>
        <p:txBody>
          <a:bodyPr>
            <a:spAutoFit/>
          </a:bodyPr>
          <a:lstStyle/>
          <a:p>
            <a:pPr>
              <a:spcBef>
                <a:spcPct val="50000"/>
              </a:spcBef>
              <a:defRPr/>
            </a:pPr>
            <a:r>
              <a:rPr lang="pt-PT" sz="2000" b="1" dirty="0">
                <a:solidFill>
                  <a:srgbClr val="C00000"/>
                </a:solidFill>
                <a:effectLst>
                  <a:outerShdw blurRad="38100" dist="38100" dir="2700000" algn="tl">
                    <a:srgbClr val="C0C0C0"/>
                  </a:outerShdw>
                </a:effectLst>
                <a:latin typeface="Arial"/>
                <a:cs typeface="Arial"/>
              </a:rPr>
              <a:t>■</a:t>
            </a:r>
            <a:r>
              <a:rPr lang="pt-PT" sz="2000" b="1" dirty="0">
                <a:effectLst>
                  <a:outerShdw blurRad="38100" dist="38100" dir="2700000" algn="tl">
                    <a:srgbClr val="C0C0C0"/>
                  </a:outerShdw>
                </a:effectLst>
                <a:latin typeface="Arial"/>
                <a:cs typeface="Arial"/>
              </a:rPr>
              <a:t> 2. Descrição do Problema	</a:t>
            </a:r>
            <a:endParaRPr lang="pt-PT" sz="2000" b="1" dirty="0">
              <a:effectLst>
                <a:outerShdw blurRad="38100" dist="38100" dir="2700000" algn="tl">
                  <a:srgbClr val="C0C0C0"/>
                </a:outerShdw>
              </a:effectLst>
              <a:latin typeface="Arial" charset="0"/>
            </a:endParaRPr>
          </a:p>
        </p:txBody>
      </p:sp>
      <p:sp>
        <p:nvSpPr>
          <p:cNvPr id="10247" name="Line 15"/>
          <p:cNvSpPr>
            <a:spLocks noChangeShapeType="1"/>
          </p:cNvSpPr>
          <p:nvPr/>
        </p:nvSpPr>
        <p:spPr bwMode="auto">
          <a:xfrm>
            <a:off x="250825" y="0"/>
            <a:ext cx="0" cy="765175"/>
          </a:xfrm>
          <a:prstGeom prst="line">
            <a:avLst/>
          </a:prstGeom>
          <a:noFill/>
          <a:ln w="25400">
            <a:solidFill>
              <a:schemeClr val="tx1"/>
            </a:solidFill>
            <a:round/>
            <a:headEnd/>
            <a:tailEnd/>
          </a:ln>
        </p:spPr>
        <p:txBody>
          <a:bodyPr/>
          <a:lstStyle/>
          <a:p>
            <a:endParaRPr lang="pt-PT"/>
          </a:p>
        </p:txBody>
      </p:sp>
      <p:sp>
        <p:nvSpPr>
          <p:cNvPr id="9237" name="Text Box 21"/>
          <p:cNvSpPr txBox="1">
            <a:spLocks noChangeArrowheads="1"/>
          </p:cNvSpPr>
          <p:nvPr/>
        </p:nvSpPr>
        <p:spPr bwMode="auto">
          <a:xfrm>
            <a:off x="260350" y="44450"/>
            <a:ext cx="6981825" cy="304800"/>
          </a:xfrm>
          <a:prstGeom prst="rect">
            <a:avLst/>
          </a:prstGeom>
          <a:noFill/>
          <a:ln w="9525">
            <a:noFill/>
            <a:miter lim="800000"/>
            <a:headEnd/>
            <a:tailEnd/>
          </a:ln>
          <a:effectLst/>
        </p:spPr>
        <p:txBody>
          <a:bodyPr>
            <a:spAutoFit/>
          </a:bodyPr>
          <a:lstStyle/>
          <a:p>
            <a:pPr>
              <a:spcBef>
                <a:spcPct val="50000"/>
              </a:spcBef>
              <a:defRPr/>
            </a:pPr>
            <a:endParaRPr lang="pt-PT" sz="1400" b="1" dirty="0">
              <a:solidFill>
                <a:srgbClr val="FF3300"/>
              </a:solidFill>
              <a:effectLst>
                <a:outerShdw blurRad="38100" dist="38100" dir="2700000" algn="tl">
                  <a:srgbClr val="C0C0C0"/>
                </a:outerShdw>
              </a:effectLst>
              <a:latin typeface="Arial" charset="0"/>
            </a:endParaRPr>
          </a:p>
        </p:txBody>
      </p:sp>
      <p:pic>
        <p:nvPicPr>
          <p:cNvPr id="7" name="Imagem 6">
            <a:extLst>
              <a:ext uri="{FF2B5EF4-FFF2-40B4-BE49-F238E27FC236}">
                <a16:creationId xmlns:a16="http://schemas.microsoft.com/office/drawing/2014/main" id="{54D42837-E70D-4C64-A8A7-E7F751502B92}"/>
              </a:ext>
            </a:extLst>
          </p:cNvPr>
          <p:cNvPicPr>
            <a:picLocks noChangeAspect="1"/>
          </p:cNvPicPr>
          <p:nvPr/>
        </p:nvPicPr>
        <p:blipFill>
          <a:blip r:embed="rId3"/>
          <a:stretch>
            <a:fillRect/>
          </a:stretch>
        </p:blipFill>
        <p:spPr>
          <a:xfrm>
            <a:off x="101225" y="904241"/>
            <a:ext cx="9014192" cy="266482"/>
          </a:xfrm>
          <a:prstGeom prst="rect">
            <a:avLst/>
          </a:prstGeom>
        </p:spPr>
      </p:pic>
      <p:sp>
        <p:nvSpPr>
          <p:cNvPr id="18" name="Rectângulo 19">
            <a:extLst>
              <a:ext uri="{FF2B5EF4-FFF2-40B4-BE49-F238E27FC236}">
                <a16:creationId xmlns:a16="http://schemas.microsoft.com/office/drawing/2014/main" id="{CC873ECC-2D88-4A22-91F1-E738DF9BE5E9}"/>
              </a:ext>
            </a:extLst>
          </p:cNvPr>
          <p:cNvSpPr/>
          <p:nvPr/>
        </p:nvSpPr>
        <p:spPr>
          <a:xfrm>
            <a:off x="5535613" y="610184"/>
            <a:ext cx="3505200" cy="261610"/>
          </a:xfrm>
          <a:prstGeom prst="rect">
            <a:avLst/>
          </a:prstGeom>
        </p:spPr>
        <p:txBody>
          <a:bodyPr wrap="square">
            <a:spAutoFit/>
          </a:bodyPr>
          <a:lstStyle/>
          <a:p>
            <a:pPr algn="r"/>
            <a:r>
              <a:rPr lang="pt-PT" sz="1100" b="1" cap="all" dirty="0">
                <a:highlight>
                  <a:srgbClr val="FFFF00"/>
                </a:highlight>
              </a:rPr>
              <a:t>ENGENHARIA INFORMÁTICA</a:t>
            </a:r>
            <a:endParaRPr lang="pt-PT" sz="1100" dirty="0">
              <a:highlight>
                <a:srgbClr val="FFFF00"/>
              </a:highlight>
            </a:endParaRPr>
          </a:p>
        </p:txBody>
      </p:sp>
      <p:pic>
        <p:nvPicPr>
          <p:cNvPr id="20" name="Imagem 19">
            <a:extLst>
              <a:ext uri="{FF2B5EF4-FFF2-40B4-BE49-F238E27FC236}">
                <a16:creationId xmlns:a16="http://schemas.microsoft.com/office/drawing/2014/main" id="{698D1AFC-0FD6-4DFA-A381-805A758D4B1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04047" y="81007"/>
            <a:ext cx="2689589" cy="668346"/>
          </a:xfrm>
          <a:prstGeom prst="rect">
            <a:avLst/>
          </a:prstGeom>
        </p:spPr>
      </p:pic>
      <p:sp>
        <p:nvSpPr>
          <p:cNvPr id="15" name="Text Box 10">
            <a:extLst>
              <a:ext uri="{FF2B5EF4-FFF2-40B4-BE49-F238E27FC236}">
                <a16:creationId xmlns:a16="http://schemas.microsoft.com/office/drawing/2014/main" id="{2AE8AC60-74C9-4824-90A3-A23A5C2A3A39}"/>
              </a:ext>
            </a:extLst>
          </p:cNvPr>
          <p:cNvSpPr txBox="1">
            <a:spLocks noChangeArrowheads="1"/>
          </p:cNvSpPr>
          <p:nvPr/>
        </p:nvSpPr>
        <p:spPr bwMode="auto">
          <a:xfrm>
            <a:off x="8288338" y="6296025"/>
            <a:ext cx="827087" cy="366713"/>
          </a:xfrm>
          <a:prstGeom prst="rect">
            <a:avLst/>
          </a:prstGeom>
          <a:noFill/>
          <a:ln w="9525">
            <a:noFill/>
            <a:miter lim="800000"/>
            <a:headEnd/>
            <a:tailEnd/>
          </a:ln>
        </p:spPr>
        <p:txBody>
          <a:bodyPr>
            <a:spAutoFit/>
          </a:bodyPr>
          <a:lstStyle/>
          <a:p>
            <a:pPr>
              <a:spcBef>
                <a:spcPct val="50000"/>
              </a:spcBef>
            </a:pPr>
            <a:endParaRPr lang="pt-PT"/>
          </a:p>
        </p:txBody>
      </p:sp>
      <p:sp>
        <p:nvSpPr>
          <p:cNvPr id="16" name="Rectangle 11">
            <a:extLst>
              <a:ext uri="{FF2B5EF4-FFF2-40B4-BE49-F238E27FC236}">
                <a16:creationId xmlns:a16="http://schemas.microsoft.com/office/drawing/2014/main" id="{07A20E72-4407-4F3E-98C6-99518A20CF4B}"/>
              </a:ext>
            </a:extLst>
          </p:cNvPr>
          <p:cNvSpPr>
            <a:spLocks noChangeArrowheads="1"/>
          </p:cNvSpPr>
          <p:nvPr/>
        </p:nvSpPr>
        <p:spPr bwMode="auto">
          <a:xfrm>
            <a:off x="8327571" y="6496091"/>
            <a:ext cx="936625" cy="260350"/>
          </a:xfrm>
          <a:prstGeom prst="rect">
            <a:avLst/>
          </a:prstGeom>
          <a:noFill/>
          <a:ln w="9525">
            <a:noFill/>
            <a:miter lim="800000"/>
            <a:headEnd/>
            <a:tailEnd/>
          </a:ln>
        </p:spPr>
        <p:txBody>
          <a:bodyPr anchor="ctr"/>
          <a:lstStyle/>
          <a:p>
            <a:pPr algn="ctr"/>
            <a:r>
              <a:rPr lang="pt-PT" sz="1000" dirty="0"/>
              <a:t>- </a:t>
            </a:r>
            <a:fld id="{1234D2FF-8FB9-47A1-B8C9-42A5F500BA2F}" type="slidenum">
              <a:rPr lang="pt-PT" sz="1000"/>
              <a:pPr algn="ctr"/>
              <a:t>30</a:t>
            </a:fld>
            <a:r>
              <a:rPr lang="pt-PT" sz="1000" dirty="0"/>
              <a:t> -</a:t>
            </a:r>
          </a:p>
        </p:txBody>
      </p:sp>
      <p:pic>
        <p:nvPicPr>
          <p:cNvPr id="17" name="Imagem 16">
            <a:extLst>
              <a:ext uri="{FF2B5EF4-FFF2-40B4-BE49-F238E27FC236}">
                <a16:creationId xmlns:a16="http://schemas.microsoft.com/office/drawing/2014/main" id="{AED8EEE7-4A6C-417E-A3EF-6BF0EA2102A5}"/>
              </a:ext>
            </a:extLst>
          </p:cNvPr>
          <p:cNvPicPr>
            <a:picLocks noChangeAspect="1"/>
          </p:cNvPicPr>
          <p:nvPr/>
        </p:nvPicPr>
        <p:blipFill>
          <a:blip r:embed="rId5"/>
          <a:stretch>
            <a:fillRect/>
          </a:stretch>
        </p:blipFill>
        <p:spPr>
          <a:xfrm>
            <a:off x="0" y="6320212"/>
            <a:ext cx="9144000" cy="253252"/>
          </a:xfrm>
          <a:prstGeom prst="rect">
            <a:avLst/>
          </a:prstGeom>
        </p:spPr>
      </p:pic>
      <p:sp>
        <p:nvSpPr>
          <p:cNvPr id="19" name="Subtítulo 2">
            <a:extLst>
              <a:ext uri="{FF2B5EF4-FFF2-40B4-BE49-F238E27FC236}">
                <a16:creationId xmlns:a16="http://schemas.microsoft.com/office/drawing/2014/main" id="{18C9A691-8CD2-4B06-B51B-700E27ED2FF7}"/>
              </a:ext>
            </a:extLst>
          </p:cNvPr>
          <p:cNvSpPr txBox="1">
            <a:spLocks/>
          </p:cNvSpPr>
          <p:nvPr/>
        </p:nvSpPr>
        <p:spPr>
          <a:xfrm>
            <a:off x="836017" y="6524516"/>
            <a:ext cx="7698382" cy="162409"/>
          </a:xfrm>
          <a:prstGeom prst="rect">
            <a:avLst/>
          </a:prstGeom>
        </p:spPr>
        <p:txBody>
          <a:bodyPr vert="horz" lIns="68580" tIns="34290" rIns="68580" bIns="3429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pt-PT" sz="900" dirty="0">
                <a:latin typeface="Arial" charset="0"/>
                <a:ea typeface="Arial" charset="0"/>
                <a:cs typeface="Arial" charset="0"/>
              </a:rPr>
              <a:t>@2022, 24522 – Inês Esteves – 26300 – Ana Rita Guimarães </a:t>
            </a:r>
            <a:r>
              <a:rPr lang="pt-PT" sz="900" b="1" dirty="0">
                <a:solidFill>
                  <a:srgbClr val="C00000"/>
                </a:solidFill>
                <a:latin typeface="Arial" charset="0"/>
                <a:ea typeface="Arial" charset="0"/>
                <a:cs typeface="Arial" charset="0"/>
              </a:rPr>
              <a:t>Unidade Curricular: INTELIGÊNCIA ARTIFICIAL </a:t>
            </a:r>
            <a:r>
              <a:rPr lang="pt-PT" sz="900" dirty="0">
                <a:latin typeface="Arial" charset="0"/>
                <a:ea typeface="Arial" charset="0"/>
                <a:cs typeface="Arial" charset="0"/>
              </a:rPr>
              <a:t>– Ano Letivo 2020/2022 </a:t>
            </a:r>
            <a:endParaRPr lang="pt-PT" sz="900" b="1" dirty="0">
              <a:latin typeface="Arial" charset="0"/>
              <a:ea typeface="Arial" charset="0"/>
              <a:cs typeface="Arial" charset="0"/>
            </a:endParaRPr>
          </a:p>
        </p:txBody>
      </p:sp>
      <p:pic>
        <p:nvPicPr>
          <p:cNvPr id="21" name="Imagem 20">
            <a:extLst>
              <a:ext uri="{FF2B5EF4-FFF2-40B4-BE49-F238E27FC236}">
                <a16:creationId xmlns:a16="http://schemas.microsoft.com/office/drawing/2014/main" id="{3E33BC33-E477-4247-B106-480F5560B06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8125" y="6488336"/>
            <a:ext cx="545959" cy="199802"/>
          </a:xfrm>
          <a:prstGeom prst="rect">
            <a:avLst/>
          </a:prstGeom>
        </p:spPr>
      </p:pic>
      <p:sp>
        <p:nvSpPr>
          <p:cNvPr id="22" name="CaixaDeTexto 21">
            <a:extLst>
              <a:ext uri="{FF2B5EF4-FFF2-40B4-BE49-F238E27FC236}">
                <a16:creationId xmlns:a16="http://schemas.microsoft.com/office/drawing/2014/main" id="{8E8AE569-C7F6-4CD1-97CE-5E46B36F9B26}"/>
              </a:ext>
            </a:extLst>
          </p:cNvPr>
          <p:cNvSpPr txBox="1"/>
          <p:nvPr/>
        </p:nvSpPr>
        <p:spPr>
          <a:xfrm>
            <a:off x="1309552" y="6588392"/>
            <a:ext cx="7680234" cy="253916"/>
          </a:xfrm>
          <a:prstGeom prst="rect">
            <a:avLst/>
          </a:prstGeom>
          <a:noFill/>
        </p:spPr>
        <p:txBody>
          <a:bodyPr wrap="square">
            <a:spAutoFit/>
          </a:bodyPr>
          <a:lstStyle/>
          <a:p>
            <a:r>
              <a:rPr lang="pt-PT" sz="1050" dirty="0">
                <a:latin typeface="Arial" charset="0"/>
                <a:ea typeface="Arial" charset="0"/>
                <a:cs typeface="Arial" charset="0"/>
              </a:rPr>
              <a:t>Trabalho Prático TP1~ desenvolver as capacidades dos estudantes na escrita de algoritmos de pesquisa de soluções</a:t>
            </a:r>
            <a:endParaRPr lang="pt-PT" sz="1050" dirty="0"/>
          </a:p>
        </p:txBody>
      </p:sp>
      <p:pic>
        <p:nvPicPr>
          <p:cNvPr id="4" name="Imagem 3">
            <a:extLst>
              <a:ext uri="{FF2B5EF4-FFF2-40B4-BE49-F238E27FC236}">
                <a16:creationId xmlns:a16="http://schemas.microsoft.com/office/drawing/2014/main" id="{647877D0-381E-149F-2E0F-7301D74A6263}"/>
              </a:ext>
            </a:extLst>
          </p:cNvPr>
          <p:cNvPicPr>
            <a:picLocks noChangeAspect="1"/>
          </p:cNvPicPr>
          <p:nvPr/>
        </p:nvPicPr>
        <p:blipFill>
          <a:blip r:embed="rId7"/>
          <a:stretch>
            <a:fillRect/>
          </a:stretch>
        </p:blipFill>
        <p:spPr>
          <a:xfrm>
            <a:off x="0" y="1318027"/>
            <a:ext cx="9144000" cy="4626019"/>
          </a:xfrm>
          <a:prstGeom prst="rect">
            <a:avLst/>
          </a:prstGeom>
        </p:spPr>
      </p:pic>
    </p:spTree>
    <p:extLst>
      <p:ext uri="{BB962C8B-B14F-4D97-AF65-F5344CB8AC3E}">
        <p14:creationId xmlns:p14="http://schemas.microsoft.com/office/powerpoint/2010/main" val="315638251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9" name="Text Box 13"/>
          <p:cNvSpPr txBox="1">
            <a:spLocks noChangeArrowheads="1"/>
          </p:cNvSpPr>
          <p:nvPr/>
        </p:nvSpPr>
        <p:spPr bwMode="auto">
          <a:xfrm>
            <a:off x="325438" y="554951"/>
            <a:ext cx="6981825" cy="400110"/>
          </a:xfrm>
          <a:prstGeom prst="rect">
            <a:avLst/>
          </a:prstGeom>
          <a:noFill/>
          <a:ln w="9525">
            <a:noFill/>
            <a:miter lim="800000"/>
            <a:headEnd/>
            <a:tailEnd/>
          </a:ln>
          <a:effectLst/>
        </p:spPr>
        <p:txBody>
          <a:bodyPr>
            <a:spAutoFit/>
          </a:bodyPr>
          <a:lstStyle/>
          <a:p>
            <a:pPr>
              <a:spcBef>
                <a:spcPct val="50000"/>
              </a:spcBef>
              <a:defRPr/>
            </a:pPr>
            <a:r>
              <a:rPr lang="pt-PT" sz="2000" b="1" dirty="0">
                <a:solidFill>
                  <a:srgbClr val="C00000"/>
                </a:solidFill>
                <a:effectLst>
                  <a:outerShdw blurRad="38100" dist="38100" dir="2700000" algn="tl">
                    <a:srgbClr val="C0C0C0"/>
                  </a:outerShdw>
                </a:effectLst>
                <a:latin typeface="Arial"/>
                <a:cs typeface="Arial"/>
              </a:rPr>
              <a:t>■</a:t>
            </a:r>
            <a:r>
              <a:rPr lang="pt-PT" sz="2000" b="1" dirty="0">
                <a:effectLst>
                  <a:outerShdw blurRad="38100" dist="38100" dir="2700000" algn="tl">
                    <a:srgbClr val="C0C0C0"/>
                  </a:outerShdw>
                </a:effectLst>
                <a:latin typeface="Arial"/>
                <a:cs typeface="Arial"/>
              </a:rPr>
              <a:t> 2. Descrição do Problema	</a:t>
            </a:r>
            <a:endParaRPr lang="pt-PT" sz="2000" b="1" dirty="0">
              <a:effectLst>
                <a:outerShdw blurRad="38100" dist="38100" dir="2700000" algn="tl">
                  <a:srgbClr val="C0C0C0"/>
                </a:outerShdw>
              </a:effectLst>
              <a:latin typeface="Arial" charset="0"/>
            </a:endParaRPr>
          </a:p>
        </p:txBody>
      </p:sp>
      <p:sp>
        <p:nvSpPr>
          <p:cNvPr id="10247" name="Line 15"/>
          <p:cNvSpPr>
            <a:spLocks noChangeShapeType="1"/>
          </p:cNvSpPr>
          <p:nvPr/>
        </p:nvSpPr>
        <p:spPr bwMode="auto">
          <a:xfrm>
            <a:off x="250825" y="0"/>
            <a:ext cx="0" cy="765175"/>
          </a:xfrm>
          <a:prstGeom prst="line">
            <a:avLst/>
          </a:prstGeom>
          <a:noFill/>
          <a:ln w="25400">
            <a:solidFill>
              <a:schemeClr val="tx1"/>
            </a:solidFill>
            <a:round/>
            <a:headEnd/>
            <a:tailEnd/>
          </a:ln>
        </p:spPr>
        <p:txBody>
          <a:bodyPr/>
          <a:lstStyle/>
          <a:p>
            <a:endParaRPr lang="pt-PT"/>
          </a:p>
        </p:txBody>
      </p:sp>
      <p:sp>
        <p:nvSpPr>
          <p:cNvPr id="9237" name="Text Box 21"/>
          <p:cNvSpPr txBox="1">
            <a:spLocks noChangeArrowheads="1"/>
          </p:cNvSpPr>
          <p:nvPr/>
        </p:nvSpPr>
        <p:spPr bwMode="auto">
          <a:xfrm>
            <a:off x="260350" y="44450"/>
            <a:ext cx="6981825" cy="304800"/>
          </a:xfrm>
          <a:prstGeom prst="rect">
            <a:avLst/>
          </a:prstGeom>
          <a:noFill/>
          <a:ln w="9525">
            <a:noFill/>
            <a:miter lim="800000"/>
            <a:headEnd/>
            <a:tailEnd/>
          </a:ln>
          <a:effectLst/>
        </p:spPr>
        <p:txBody>
          <a:bodyPr>
            <a:spAutoFit/>
          </a:bodyPr>
          <a:lstStyle/>
          <a:p>
            <a:pPr>
              <a:spcBef>
                <a:spcPct val="50000"/>
              </a:spcBef>
              <a:defRPr/>
            </a:pPr>
            <a:endParaRPr lang="pt-PT" sz="1400" b="1" dirty="0">
              <a:solidFill>
                <a:srgbClr val="FF3300"/>
              </a:solidFill>
              <a:effectLst>
                <a:outerShdw blurRad="38100" dist="38100" dir="2700000" algn="tl">
                  <a:srgbClr val="C0C0C0"/>
                </a:outerShdw>
              </a:effectLst>
              <a:latin typeface="Arial" charset="0"/>
            </a:endParaRPr>
          </a:p>
        </p:txBody>
      </p:sp>
      <p:pic>
        <p:nvPicPr>
          <p:cNvPr id="7" name="Imagem 6">
            <a:extLst>
              <a:ext uri="{FF2B5EF4-FFF2-40B4-BE49-F238E27FC236}">
                <a16:creationId xmlns:a16="http://schemas.microsoft.com/office/drawing/2014/main" id="{54D42837-E70D-4C64-A8A7-E7F751502B92}"/>
              </a:ext>
            </a:extLst>
          </p:cNvPr>
          <p:cNvPicPr>
            <a:picLocks noChangeAspect="1"/>
          </p:cNvPicPr>
          <p:nvPr/>
        </p:nvPicPr>
        <p:blipFill>
          <a:blip r:embed="rId3"/>
          <a:stretch>
            <a:fillRect/>
          </a:stretch>
        </p:blipFill>
        <p:spPr>
          <a:xfrm>
            <a:off x="101225" y="904241"/>
            <a:ext cx="9014192" cy="266482"/>
          </a:xfrm>
          <a:prstGeom prst="rect">
            <a:avLst/>
          </a:prstGeom>
        </p:spPr>
      </p:pic>
      <p:sp>
        <p:nvSpPr>
          <p:cNvPr id="18" name="Rectângulo 19">
            <a:extLst>
              <a:ext uri="{FF2B5EF4-FFF2-40B4-BE49-F238E27FC236}">
                <a16:creationId xmlns:a16="http://schemas.microsoft.com/office/drawing/2014/main" id="{CC873ECC-2D88-4A22-91F1-E738DF9BE5E9}"/>
              </a:ext>
            </a:extLst>
          </p:cNvPr>
          <p:cNvSpPr/>
          <p:nvPr/>
        </p:nvSpPr>
        <p:spPr>
          <a:xfrm>
            <a:off x="5535613" y="610184"/>
            <a:ext cx="3505200" cy="261610"/>
          </a:xfrm>
          <a:prstGeom prst="rect">
            <a:avLst/>
          </a:prstGeom>
        </p:spPr>
        <p:txBody>
          <a:bodyPr wrap="square">
            <a:spAutoFit/>
          </a:bodyPr>
          <a:lstStyle/>
          <a:p>
            <a:pPr algn="r"/>
            <a:r>
              <a:rPr lang="pt-PT" sz="1100" b="1" cap="all" dirty="0">
                <a:highlight>
                  <a:srgbClr val="FFFF00"/>
                </a:highlight>
              </a:rPr>
              <a:t>ENGENHARIA INFORMÁTICA</a:t>
            </a:r>
            <a:endParaRPr lang="pt-PT" sz="1100" dirty="0">
              <a:highlight>
                <a:srgbClr val="FFFF00"/>
              </a:highlight>
            </a:endParaRPr>
          </a:p>
        </p:txBody>
      </p:sp>
      <p:pic>
        <p:nvPicPr>
          <p:cNvPr id="20" name="Imagem 19">
            <a:extLst>
              <a:ext uri="{FF2B5EF4-FFF2-40B4-BE49-F238E27FC236}">
                <a16:creationId xmlns:a16="http://schemas.microsoft.com/office/drawing/2014/main" id="{698D1AFC-0FD6-4DFA-A381-805A758D4B1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04047" y="81007"/>
            <a:ext cx="2689589" cy="668346"/>
          </a:xfrm>
          <a:prstGeom prst="rect">
            <a:avLst/>
          </a:prstGeom>
        </p:spPr>
      </p:pic>
      <p:sp>
        <p:nvSpPr>
          <p:cNvPr id="15" name="Text Box 10">
            <a:extLst>
              <a:ext uri="{FF2B5EF4-FFF2-40B4-BE49-F238E27FC236}">
                <a16:creationId xmlns:a16="http://schemas.microsoft.com/office/drawing/2014/main" id="{2AE8AC60-74C9-4824-90A3-A23A5C2A3A39}"/>
              </a:ext>
            </a:extLst>
          </p:cNvPr>
          <p:cNvSpPr txBox="1">
            <a:spLocks noChangeArrowheads="1"/>
          </p:cNvSpPr>
          <p:nvPr/>
        </p:nvSpPr>
        <p:spPr bwMode="auto">
          <a:xfrm>
            <a:off x="8288338" y="6296025"/>
            <a:ext cx="827087" cy="366713"/>
          </a:xfrm>
          <a:prstGeom prst="rect">
            <a:avLst/>
          </a:prstGeom>
          <a:noFill/>
          <a:ln w="9525">
            <a:noFill/>
            <a:miter lim="800000"/>
            <a:headEnd/>
            <a:tailEnd/>
          </a:ln>
        </p:spPr>
        <p:txBody>
          <a:bodyPr>
            <a:spAutoFit/>
          </a:bodyPr>
          <a:lstStyle/>
          <a:p>
            <a:pPr>
              <a:spcBef>
                <a:spcPct val="50000"/>
              </a:spcBef>
            </a:pPr>
            <a:endParaRPr lang="pt-PT"/>
          </a:p>
        </p:txBody>
      </p:sp>
      <p:sp>
        <p:nvSpPr>
          <p:cNvPr id="16" name="Rectangle 11">
            <a:extLst>
              <a:ext uri="{FF2B5EF4-FFF2-40B4-BE49-F238E27FC236}">
                <a16:creationId xmlns:a16="http://schemas.microsoft.com/office/drawing/2014/main" id="{07A20E72-4407-4F3E-98C6-99518A20CF4B}"/>
              </a:ext>
            </a:extLst>
          </p:cNvPr>
          <p:cNvSpPr>
            <a:spLocks noChangeArrowheads="1"/>
          </p:cNvSpPr>
          <p:nvPr/>
        </p:nvSpPr>
        <p:spPr bwMode="auto">
          <a:xfrm>
            <a:off x="8327571" y="6496091"/>
            <a:ext cx="936625" cy="260350"/>
          </a:xfrm>
          <a:prstGeom prst="rect">
            <a:avLst/>
          </a:prstGeom>
          <a:noFill/>
          <a:ln w="9525">
            <a:noFill/>
            <a:miter lim="800000"/>
            <a:headEnd/>
            <a:tailEnd/>
          </a:ln>
        </p:spPr>
        <p:txBody>
          <a:bodyPr anchor="ctr"/>
          <a:lstStyle/>
          <a:p>
            <a:pPr algn="ctr"/>
            <a:r>
              <a:rPr lang="pt-PT" sz="1000" dirty="0"/>
              <a:t>- </a:t>
            </a:r>
            <a:fld id="{1234D2FF-8FB9-47A1-B8C9-42A5F500BA2F}" type="slidenum">
              <a:rPr lang="pt-PT" sz="1000"/>
              <a:pPr algn="ctr"/>
              <a:t>31</a:t>
            </a:fld>
            <a:r>
              <a:rPr lang="pt-PT" sz="1000" dirty="0"/>
              <a:t> -</a:t>
            </a:r>
          </a:p>
        </p:txBody>
      </p:sp>
      <p:pic>
        <p:nvPicPr>
          <p:cNvPr id="17" name="Imagem 16">
            <a:extLst>
              <a:ext uri="{FF2B5EF4-FFF2-40B4-BE49-F238E27FC236}">
                <a16:creationId xmlns:a16="http://schemas.microsoft.com/office/drawing/2014/main" id="{AED8EEE7-4A6C-417E-A3EF-6BF0EA2102A5}"/>
              </a:ext>
            </a:extLst>
          </p:cNvPr>
          <p:cNvPicPr>
            <a:picLocks noChangeAspect="1"/>
          </p:cNvPicPr>
          <p:nvPr/>
        </p:nvPicPr>
        <p:blipFill>
          <a:blip r:embed="rId5"/>
          <a:stretch>
            <a:fillRect/>
          </a:stretch>
        </p:blipFill>
        <p:spPr>
          <a:xfrm>
            <a:off x="0" y="6320212"/>
            <a:ext cx="9144000" cy="253252"/>
          </a:xfrm>
          <a:prstGeom prst="rect">
            <a:avLst/>
          </a:prstGeom>
        </p:spPr>
      </p:pic>
      <p:sp>
        <p:nvSpPr>
          <p:cNvPr id="19" name="Subtítulo 2">
            <a:extLst>
              <a:ext uri="{FF2B5EF4-FFF2-40B4-BE49-F238E27FC236}">
                <a16:creationId xmlns:a16="http://schemas.microsoft.com/office/drawing/2014/main" id="{18C9A691-8CD2-4B06-B51B-700E27ED2FF7}"/>
              </a:ext>
            </a:extLst>
          </p:cNvPr>
          <p:cNvSpPr txBox="1">
            <a:spLocks/>
          </p:cNvSpPr>
          <p:nvPr/>
        </p:nvSpPr>
        <p:spPr>
          <a:xfrm>
            <a:off x="836017" y="6524516"/>
            <a:ext cx="7698382" cy="162409"/>
          </a:xfrm>
          <a:prstGeom prst="rect">
            <a:avLst/>
          </a:prstGeom>
        </p:spPr>
        <p:txBody>
          <a:bodyPr vert="horz" lIns="68580" tIns="34290" rIns="68580" bIns="3429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pt-PT" sz="900" dirty="0">
                <a:latin typeface="Arial" charset="0"/>
                <a:ea typeface="Arial" charset="0"/>
                <a:cs typeface="Arial" charset="0"/>
              </a:rPr>
              <a:t>@2022, 24522 – Inês Esteves – 26300 – Ana Rita Guimarães </a:t>
            </a:r>
            <a:r>
              <a:rPr lang="pt-PT" sz="900" b="1" dirty="0">
                <a:solidFill>
                  <a:srgbClr val="C00000"/>
                </a:solidFill>
                <a:latin typeface="Arial" charset="0"/>
                <a:ea typeface="Arial" charset="0"/>
                <a:cs typeface="Arial" charset="0"/>
              </a:rPr>
              <a:t>Unidade Curricular: INTELIGÊNCIA ARTIFICIAL </a:t>
            </a:r>
            <a:r>
              <a:rPr lang="pt-PT" sz="900" dirty="0">
                <a:latin typeface="Arial" charset="0"/>
                <a:ea typeface="Arial" charset="0"/>
                <a:cs typeface="Arial" charset="0"/>
              </a:rPr>
              <a:t>– Ano Letivo 2020/2022 </a:t>
            </a:r>
            <a:endParaRPr lang="pt-PT" sz="900" b="1" dirty="0">
              <a:latin typeface="Arial" charset="0"/>
              <a:ea typeface="Arial" charset="0"/>
              <a:cs typeface="Arial" charset="0"/>
            </a:endParaRPr>
          </a:p>
        </p:txBody>
      </p:sp>
      <p:pic>
        <p:nvPicPr>
          <p:cNvPr id="21" name="Imagem 20">
            <a:extLst>
              <a:ext uri="{FF2B5EF4-FFF2-40B4-BE49-F238E27FC236}">
                <a16:creationId xmlns:a16="http://schemas.microsoft.com/office/drawing/2014/main" id="{3E33BC33-E477-4247-B106-480F5560B06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8125" y="6488336"/>
            <a:ext cx="545959" cy="199802"/>
          </a:xfrm>
          <a:prstGeom prst="rect">
            <a:avLst/>
          </a:prstGeom>
        </p:spPr>
      </p:pic>
      <p:sp>
        <p:nvSpPr>
          <p:cNvPr id="22" name="CaixaDeTexto 21">
            <a:extLst>
              <a:ext uri="{FF2B5EF4-FFF2-40B4-BE49-F238E27FC236}">
                <a16:creationId xmlns:a16="http://schemas.microsoft.com/office/drawing/2014/main" id="{8E8AE569-C7F6-4CD1-97CE-5E46B36F9B26}"/>
              </a:ext>
            </a:extLst>
          </p:cNvPr>
          <p:cNvSpPr txBox="1"/>
          <p:nvPr/>
        </p:nvSpPr>
        <p:spPr>
          <a:xfrm>
            <a:off x="1309552" y="6588392"/>
            <a:ext cx="7680234" cy="253916"/>
          </a:xfrm>
          <a:prstGeom prst="rect">
            <a:avLst/>
          </a:prstGeom>
          <a:noFill/>
        </p:spPr>
        <p:txBody>
          <a:bodyPr wrap="square">
            <a:spAutoFit/>
          </a:bodyPr>
          <a:lstStyle/>
          <a:p>
            <a:r>
              <a:rPr lang="pt-PT" sz="1050" dirty="0">
                <a:latin typeface="Arial" charset="0"/>
                <a:ea typeface="Arial" charset="0"/>
                <a:cs typeface="Arial" charset="0"/>
              </a:rPr>
              <a:t>Trabalho Prático TP1~ desenvolver as capacidades dos estudantes na escrita de algoritmos de pesquisa de soluções</a:t>
            </a:r>
            <a:endParaRPr lang="pt-PT" sz="1050" dirty="0"/>
          </a:p>
        </p:txBody>
      </p:sp>
      <p:pic>
        <p:nvPicPr>
          <p:cNvPr id="3" name="Imagem 2">
            <a:extLst>
              <a:ext uri="{FF2B5EF4-FFF2-40B4-BE49-F238E27FC236}">
                <a16:creationId xmlns:a16="http://schemas.microsoft.com/office/drawing/2014/main" id="{9D35C33A-51A3-9D5C-1A7A-70AD533F40A6}"/>
              </a:ext>
            </a:extLst>
          </p:cNvPr>
          <p:cNvPicPr>
            <a:picLocks noChangeAspect="1"/>
          </p:cNvPicPr>
          <p:nvPr/>
        </p:nvPicPr>
        <p:blipFill>
          <a:blip r:embed="rId7"/>
          <a:stretch>
            <a:fillRect/>
          </a:stretch>
        </p:blipFill>
        <p:spPr>
          <a:xfrm>
            <a:off x="418008" y="1394096"/>
            <a:ext cx="8534399" cy="4480559"/>
          </a:xfrm>
          <a:prstGeom prst="rect">
            <a:avLst/>
          </a:prstGeom>
        </p:spPr>
      </p:pic>
    </p:spTree>
    <p:extLst>
      <p:ext uri="{BB962C8B-B14F-4D97-AF65-F5344CB8AC3E}">
        <p14:creationId xmlns:p14="http://schemas.microsoft.com/office/powerpoint/2010/main" val="193815558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9" name="Text Box 13"/>
          <p:cNvSpPr txBox="1">
            <a:spLocks noChangeArrowheads="1"/>
          </p:cNvSpPr>
          <p:nvPr/>
        </p:nvSpPr>
        <p:spPr bwMode="auto">
          <a:xfrm>
            <a:off x="325438" y="554951"/>
            <a:ext cx="6981825" cy="400110"/>
          </a:xfrm>
          <a:prstGeom prst="rect">
            <a:avLst/>
          </a:prstGeom>
          <a:noFill/>
          <a:ln w="9525">
            <a:noFill/>
            <a:miter lim="800000"/>
            <a:headEnd/>
            <a:tailEnd/>
          </a:ln>
          <a:effectLst/>
        </p:spPr>
        <p:txBody>
          <a:bodyPr>
            <a:spAutoFit/>
          </a:bodyPr>
          <a:lstStyle/>
          <a:p>
            <a:pPr>
              <a:spcBef>
                <a:spcPct val="50000"/>
              </a:spcBef>
              <a:defRPr/>
            </a:pPr>
            <a:r>
              <a:rPr lang="pt-PT" sz="2000" b="1" dirty="0">
                <a:solidFill>
                  <a:srgbClr val="C00000"/>
                </a:solidFill>
                <a:effectLst>
                  <a:outerShdw blurRad="38100" dist="38100" dir="2700000" algn="tl">
                    <a:srgbClr val="C0C0C0"/>
                  </a:outerShdw>
                </a:effectLst>
                <a:latin typeface="Arial"/>
                <a:cs typeface="Arial"/>
              </a:rPr>
              <a:t>■</a:t>
            </a:r>
            <a:r>
              <a:rPr lang="pt-PT" sz="2000" b="1" dirty="0">
                <a:effectLst>
                  <a:outerShdw blurRad="38100" dist="38100" dir="2700000" algn="tl">
                    <a:srgbClr val="C0C0C0"/>
                  </a:outerShdw>
                </a:effectLst>
                <a:latin typeface="Arial"/>
                <a:cs typeface="Arial"/>
              </a:rPr>
              <a:t> 2. Descrição do Problema	</a:t>
            </a:r>
            <a:endParaRPr lang="pt-PT" sz="2000" b="1" dirty="0">
              <a:effectLst>
                <a:outerShdw blurRad="38100" dist="38100" dir="2700000" algn="tl">
                  <a:srgbClr val="C0C0C0"/>
                </a:outerShdw>
              </a:effectLst>
              <a:latin typeface="Arial" charset="0"/>
            </a:endParaRPr>
          </a:p>
        </p:txBody>
      </p:sp>
      <p:sp>
        <p:nvSpPr>
          <p:cNvPr id="10247" name="Line 15"/>
          <p:cNvSpPr>
            <a:spLocks noChangeShapeType="1"/>
          </p:cNvSpPr>
          <p:nvPr/>
        </p:nvSpPr>
        <p:spPr bwMode="auto">
          <a:xfrm>
            <a:off x="250825" y="0"/>
            <a:ext cx="0" cy="765175"/>
          </a:xfrm>
          <a:prstGeom prst="line">
            <a:avLst/>
          </a:prstGeom>
          <a:noFill/>
          <a:ln w="25400">
            <a:solidFill>
              <a:schemeClr val="tx1"/>
            </a:solidFill>
            <a:round/>
            <a:headEnd/>
            <a:tailEnd/>
          </a:ln>
        </p:spPr>
        <p:txBody>
          <a:bodyPr/>
          <a:lstStyle/>
          <a:p>
            <a:endParaRPr lang="pt-PT"/>
          </a:p>
        </p:txBody>
      </p:sp>
      <p:sp>
        <p:nvSpPr>
          <p:cNvPr id="9237" name="Text Box 21"/>
          <p:cNvSpPr txBox="1">
            <a:spLocks noChangeArrowheads="1"/>
          </p:cNvSpPr>
          <p:nvPr/>
        </p:nvSpPr>
        <p:spPr bwMode="auto">
          <a:xfrm>
            <a:off x="260350" y="44450"/>
            <a:ext cx="6981825" cy="304800"/>
          </a:xfrm>
          <a:prstGeom prst="rect">
            <a:avLst/>
          </a:prstGeom>
          <a:noFill/>
          <a:ln w="9525">
            <a:noFill/>
            <a:miter lim="800000"/>
            <a:headEnd/>
            <a:tailEnd/>
          </a:ln>
          <a:effectLst/>
        </p:spPr>
        <p:txBody>
          <a:bodyPr>
            <a:spAutoFit/>
          </a:bodyPr>
          <a:lstStyle/>
          <a:p>
            <a:pPr>
              <a:spcBef>
                <a:spcPct val="50000"/>
              </a:spcBef>
              <a:defRPr/>
            </a:pPr>
            <a:endParaRPr lang="pt-PT" sz="1400" b="1" dirty="0">
              <a:solidFill>
                <a:srgbClr val="FF3300"/>
              </a:solidFill>
              <a:effectLst>
                <a:outerShdw blurRad="38100" dist="38100" dir="2700000" algn="tl">
                  <a:srgbClr val="C0C0C0"/>
                </a:outerShdw>
              </a:effectLst>
              <a:latin typeface="Arial" charset="0"/>
            </a:endParaRPr>
          </a:p>
        </p:txBody>
      </p:sp>
      <p:pic>
        <p:nvPicPr>
          <p:cNvPr id="7" name="Imagem 6">
            <a:extLst>
              <a:ext uri="{FF2B5EF4-FFF2-40B4-BE49-F238E27FC236}">
                <a16:creationId xmlns:a16="http://schemas.microsoft.com/office/drawing/2014/main" id="{54D42837-E70D-4C64-A8A7-E7F751502B92}"/>
              </a:ext>
            </a:extLst>
          </p:cNvPr>
          <p:cNvPicPr>
            <a:picLocks noChangeAspect="1"/>
          </p:cNvPicPr>
          <p:nvPr/>
        </p:nvPicPr>
        <p:blipFill>
          <a:blip r:embed="rId3"/>
          <a:stretch>
            <a:fillRect/>
          </a:stretch>
        </p:blipFill>
        <p:spPr>
          <a:xfrm>
            <a:off x="101225" y="904241"/>
            <a:ext cx="9014192" cy="266482"/>
          </a:xfrm>
          <a:prstGeom prst="rect">
            <a:avLst/>
          </a:prstGeom>
        </p:spPr>
      </p:pic>
      <p:sp>
        <p:nvSpPr>
          <p:cNvPr id="18" name="Rectângulo 19">
            <a:extLst>
              <a:ext uri="{FF2B5EF4-FFF2-40B4-BE49-F238E27FC236}">
                <a16:creationId xmlns:a16="http://schemas.microsoft.com/office/drawing/2014/main" id="{CC873ECC-2D88-4A22-91F1-E738DF9BE5E9}"/>
              </a:ext>
            </a:extLst>
          </p:cNvPr>
          <p:cNvSpPr/>
          <p:nvPr/>
        </p:nvSpPr>
        <p:spPr>
          <a:xfrm>
            <a:off x="5535613" y="610184"/>
            <a:ext cx="3505200" cy="261610"/>
          </a:xfrm>
          <a:prstGeom prst="rect">
            <a:avLst/>
          </a:prstGeom>
        </p:spPr>
        <p:txBody>
          <a:bodyPr wrap="square">
            <a:spAutoFit/>
          </a:bodyPr>
          <a:lstStyle/>
          <a:p>
            <a:pPr algn="r"/>
            <a:r>
              <a:rPr lang="pt-PT" sz="1100" b="1" cap="all" dirty="0">
                <a:highlight>
                  <a:srgbClr val="FFFF00"/>
                </a:highlight>
              </a:rPr>
              <a:t>ENGENHARIA INFORMÁTICA</a:t>
            </a:r>
            <a:endParaRPr lang="pt-PT" sz="1100" dirty="0">
              <a:highlight>
                <a:srgbClr val="FFFF00"/>
              </a:highlight>
            </a:endParaRPr>
          </a:p>
        </p:txBody>
      </p:sp>
      <p:pic>
        <p:nvPicPr>
          <p:cNvPr id="20" name="Imagem 19">
            <a:extLst>
              <a:ext uri="{FF2B5EF4-FFF2-40B4-BE49-F238E27FC236}">
                <a16:creationId xmlns:a16="http://schemas.microsoft.com/office/drawing/2014/main" id="{698D1AFC-0FD6-4DFA-A381-805A758D4B1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04047" y="81007"/>
            <a:ext cx="2689589" cy="668346"/>
          </a:xfrm>
          <a:prstGeom prst="rect">
            <a:avLst/>
          </a:prstGeom>
        </p:spPr>
      </p:pic>
      <p:sp>
        <p:nvSpPr>
          <p:cNvPr id="15" name="Text Box 10">
            <a:extLst>
              <a:ext uri="{FF2B5EF4-FFF2-40B4-BE49-F238E27FC236}">
                <a16:creationId xmlns:a16="http://schemas.microsoft.com/office/drawing/2014/main" id="{2AE8AC60-74C9-4824-90A3-A23A5C2A3A39}"/>
              </a:ext>
            </a:extLst>
          </p:cNvPr>
          <p:cNvSpPr txBox="1">
            <a:spLocks noChangeArrowheads="1"/>
          </p:cNvSpPr>
          <p:nvPr/>
        </p:nvSpPr>
        <p:spPr bwMode="auto">
          <a:xfrm>
            <a:off x="8288338" y="6296025"/>
            <a:ext cx="827087" cy="366713"/>
          </a:xfrm>
          <a:prstGeom prst="rect">
            <a:avLst/>
          </a:prstGeom>
          <a:noFill/>
          <a:ln w="9525">
            <a:noFill/>
            <a:miter lim="800000"/>
            <a:headEnd/>
            <a:tailEnd/>
          </a:ln>
        </p:spPr>
        <p:txBody>
          <a:bodyPr>
            <a:spAutoFit/>
          </a:bodyPr>
          <a:lstStyle/>
          <a:p>
            <a:pPr>
              <a:spcBef>
                <a:spcPct val="50000"/>
              </a:spcBef>
            </a:pPr>
            <a:endParaRPr lang="pt-PT"/>
          </a:p>
        </p:txBody>
      </p:sp>
      <p:sp>
        <p:nvSpPr>
          <p:cNvPr id="16" name="Rectangle 11">
            <a:extLst>
              <a:ext uri="{FF2B5EF4-FFF2-40B4-BE49-F238E27FC236}">
                <a16:creationId xmlns:a16="http://schemas.microsoft.com/office/drawing/2014/main" id="{07A20E72-4407-4F3E-98C6-99518A20CF4B}"/>
              </a:ext>
            </a:extLst>
          </p:cNvPr>
          <p:cNvSpPr>
            <a:spLocks noChangeArrowheads="1"/>
          </p:cNvSpPr>
          <p:nvPr/>
        </p:nvSpPr>
        <p:spPr bwMode="auto">
          <a:xfrm>
            <a:off x="8327571" y="6496091"/>
            <a:ext cx="936625" cy="260350"/>
          </a:xfrm>
          <a:prstGeom prst="rect">
            <a:avLst/>
          </a:prstGeom>
          <a:noFill/>
          <a:ln w="9525">
            <a:noFill/>
            <a:miter lim="800000"/>
            <a:headEnd/>
            <a:tailEnd/>
          </a:ln>
        </p:spPr>
        <p:txBody>
          <a:bodyPr anchor="ctr"/>
          <a:lstStyle/>
          <a:p>
            <a:pPr algn="ctr"/>
            <a:r>
              <a:rPr lang="pt-PT" sz="1000" dirty="0"/>
              <a:t>- </a:t>
            </a:r>
            <a:fld id="{1234D2FF-8FB9-47A1-B8C9-42A5F500BA2F}" type="slidenum">
              <a:rPr lang="pt-PT" sz="1000"/>
              <a:pPr algn="ctr"/>
              <a:t>32</a:t>
            </a:fld>
            <a:r>
              <a:rPr lang="pt-PT" sz="1000" dirty="0"/>
              <a:t> -</a:t>
            </a:r>
          </a:p>
        </p:txBody>
      </p:sp>
      <p:pic>
        <p:nvPicPr>
          <p:cNvPr id="17" name="Imagem 16">
            <a:extLst>
              <a:ext uri="{FF2B5EF4-FFF2-40B4-BE49-F238E27FC236}">
                <a16:creationId xmlns:a16="http://schemas.microsoft.com/office/drawing/2014/main" id="{AED8EEE7-4A6C-417E-A3EF-6BF0EA2102A5}"/>
              </a:ext>
            </a:extLst>
          </p:cNvPr>
          <p:cNvPicPr>
            <a:picLocks noChangeAspect="1"/>
          </p:cNvPicPr>
          <p:nvPr/>
        </p:nvPicPr>
        <p:blipFill>
          <a:blip r:embed="rId5"/>
          <a:stretch>
            <a:fillRect/>
          </a:stretch>
        </p:blipFill>
        <p:spPr>
          <a:xfrm>
            <a:off x="0" y="6320212"/>
            <a:ext cx="9144000" cy="253252"/>
          </a:xfrm>
          <a:prstGeom prst="rect">
            <a:avLst/>
          </a:prstGeom>
        </p:spPr>
      </p:pic>
      <p:sp>
        <p:nvSpPr>
          <p:cNvPr id="19" name="Subtítulo 2">
            <a:extLst>
              <a:ext uri="{FF2B5EF4-FFF2-40B4-BE49-F238E27FC236}">
                <a16:creationId xmlns:a16="http://schemas.microsoft.com/office/drawing/2014/main" id="{18C9A691-8CD2-4B06-B51B-700E27ED2FF7}"/>
              </a:ext>
            </a:extLst>
          </p:cNvPr>
          <p:cNvSpPr txBox="1">
            <a:spLocks/>
          </p:cNvSpPr>
          <p:nvPr/>
        </p:nvSpPr>
        <p:spPr>
          <a:xfrm>
            <a:off x="836017" y="6524516"/>
            <a:ext cx="7698382" cy="162409"/>
          </a:xfrm>
          <a:prstGeom prst="rect">
            <a:avLst/>
          </a:prstGeom>
        </p:spPr>
        <p:txBody>
          <a:bodyPr vert="horz" lIns="68580" tIns="34290" rIns="68580" bIns="3429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pt-PT" sz="900" dirty="0">
                <a:latin typeface="Arial" charset="0"/>
                <a:ea typeface="Arial" charset="0"/>
                <a:cs typeface="Arial" charset="0"/>
              </a:rPr>
              <a:t>@2022, 24522 – Inês Esteves – 26300 – Ana Rita Guimarães </a:t>
            </a:r>
            <a:r>
              <a:rPr lang="pt-PT" sz="900" b="1" dirty="0">
                <a:solidFill>
                  <a:srgbClr val="C00000"/>
                </a:solidFill>
                <a:latin typeface="Arial" charset="0"/>
                <a:ea typeface="Arial" charset="0"/>
                <a:cs typeface="Arial" charset="0"/>
              </a:rPr>
              <a:t>Unidade Curricular: INTELIGÊNCIA ARTIFICIAL </a:t>
            </a:r>
            <a:r>
              <a:rPr lang="pt-PT" sz="900" dirty="0">
                <a:latin typeface="Arial" charset="0"/>
                <a:ea typeface="Arial" charset="0"/>
                <a:cs typeface="Arial" charset="0"/>
              </a:rPr>
              <a:t>– Ano Letivo 2020/2022 </a:t>
            </a:r>
            <a:endParaRPr lang="pt-PT" sz="900" b="1" dirty="0">
              <a:latin typeface="Arial" charset="0"/>
              <a:ea typeface="Arial" charset="0"/>
              <a:cs typeface="Arial" charset="0"/>
            </a:endParaRPr>
          </a:p>
        </p:txBody>
      </p:sp>
      <p:pic>
        <p:nvPicPr>
          <p:cNvPr id="21" name="Imagem 20">
            <a:extLst>
              <a:ext uri="{FF2B5EF4-FFF2-40B4-BE49-F238E27FC236}">
                <a16:creationId xmlns:a16="http://schemas.microsoft.com/office/drawing/2014/main" id="{3E33BC33-E477-4247-B106-480F5560B06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8125" y="6488336"/>
            <a:ext cx="545959" cy="199802"/>
          </a:xfrm>
          <a:prstGeom prst="rect">
            <a:avLst/>
          </a:prstGeom>
        </p:spPr>
      </p:pic>
      <p:sp>
        <p:nvSpPr>
          <p:cNvPr id="22" name="CaixaDeTexto 21">
            <a:extLst>
              <a:ext uri="{FF2B5EF4-FFF2-40B4-BE49-F238E27FC236}">
                <a16:creationId xmlns:a16="http://schemas.microsoft.com/office/drawing/2014/main" id="{8E8AE569-C7F6-4CD1-97CE-5E46B36F9B26}"/>
              </a:ext>
            </a:extLst>
          </p:cNvPr>
          <p:cNvSpPr txBox="1"/>
          <p:nvPr/>
        </p:nvSpPr>
        <p:spPr>
          <a:xfrm>
            <a:off x="1309552" y="6588392"/>
            <a:ext cx="7680234" cy="253916"/>
          </a:xfrm>
          <a:prstGeom prst="rect">
            <a:avLst/>
          </a:prstGeom>
          <a:noFill/>
        </p:spPr>
        <p:txBody>
          <a:bodyPr wrap="square">
            <a:spAutoFit/>
          </a:bodyPr>
          <a:lstStyle/>
          <a:p>
            <a:r>
              <a:rPr lang="pt-PT" sz="1050" dirty="0">
                <a:latin typeface="Arial" charset="0"/>
                <a:ea typeface="Arial" charset="0"/>
                <a:cs typeface="Arial" charset="0"/>
              </a:rPr>
              <a:t>Trabalho Prático TP1~ desenvolver as capacidades dos estudantes na escrita de algoritmos de pesquisa de soluções</a:t>
            </a:r>
            <a:endParaRPr lang="pt-PT" sz="1050" dirty="0"/>
          </a:p>
        </p:txBody>
      </p:sp>
      <p:pic>
        <p:nvPicPr>
          <p:cNvPr id="4" name="Imagem 3">
            <a:extLst>
              <a:ext uri="{FF2B5EF4-FFF2-40B4-BE49-F238E27FC236}">
                <a16:creationId xmlns:a16="http://schemas.microsoft.com/office/drawing/2014/main" id="{D41F7A7B-5363-F097-FB87-0AE2AFA40DE3}"/>
              </a:ext>
            </a:extLst>
          </p:cNvPr>
          <p:cNvPicPr>
            <a:picLocks noChangeAspect="1"/>
          </p:cNvPicPr>
          <p:nvPr/>
        </p:nvPicPr>
        <p:blipFill rotWithShape="1">
          <a:blip r:embed="rId7"/>
          <a:srcRect t="13949"/>
          <a:stretch/>
        </p:blipFill>
        <p:spPr>
          <a:xfrm>
            <a:off x="655282" y="1145390"/>
            <a:ext cx="7833436" cy="5116679"/>
          </a:xfrm>
          <a:prstGeom prst="rect">
            <a:avLst/>
          </a:prstGeom>
        </p:spPr>
      </p:pic>
    </p:spTree>
    <p:extLst>
      <p:ext uri="{BB962C8B-B14F-4D97-AF65-F5344CB8AC3E}">
        <p14:creationId xmlns:p14="http://schemas.microsoft.com/office/powerpoint/2010/main" val="137278093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9" name="Text Box 13"/>
          <p:cNvSpPr txBox="1">
            <a:spLocks noChangeArrowheads="1"/>
          </p:cNvSpPr>
          <p:nvPr/>
        </p:nvSpPr>
        <p:spPr bwMode="auto">
          <a:xfrm>
            <a:off x="325438" y="554951"/>
            <a:ext cx="6981825" cy="400110"/>
          </a:xfrm>
          <a:prstGeom prst="rect">
            <a:avLst/>
          </a:prstGeom>
          <a:noFill/>
          <a:ln w="9525">
            <a:noFill/>
            <a:miter lim="800000"/>
            <a:headEnd/>
            <a:tailEnd/>
          </a:ln>
          <a:effectLst/>
        </p:spPr>
        <p:txBody>
          <a:bodyPr>
            <a:spAutoFit/>
          </a:bodyPr>
          <a:lstStyle/>
          <a:p>
            <a:pPr>
              <a:spcBef>
                <a:spcPct val="50000"/>
              </a:spcBef>
              <a:defRPr/>
            </a:pPr>
            <a:r>
              <a:rPr lang="pt-PT" sz="2000" b="1" dirty="0">
                <a:solidFill>
                  <a:srgbClr val="C00000"/>
                </a:solidFill>
                <a:effectLst>
                  <a:outerShdw blurRad="38100" dist="38100" dir="2700000" algn="tl">
                    <a:srgbClr val="C0C0C0"/>
                  </a:outerShdw>
                </a:effectLst>
                <a:latin typeface="Arial"/>
                <a:cs typeface="Arial"/>
              </a:rPr>
              <a:t>■</a:t>
            </a:r>
            <a:r>
              <a:rPr lang="pt-PT" sz="2000" b="1" dirty="0">
                <a:effectLst>
                  <a:outerShdw blurRad="38100" dist="38100" dir="2700000" algn="tl">
                    <a:srgbClr val="C0C0C0"/>
                  </a:outerShdw>
                </a:effectLst>
                <a:latin typeface="Arial"/>
                <a:cs typeface="Arial"/>
              </a:rPr>
              <a:t> 2. Descrição do Problema	</a:t>
            </a:r>
            <a:endParaRPr lang="pt-PT" sz="2000" b="1" dirty="0">
              <a:effectLst>
                <a:outerShdw blurRad="38100" dist="38100" dir="2700000" algn="tl">
                  <a:srgbClr val="C0C0C0"/>
                </a:outerShdw>
              </a:effectLst>
              <a:latin typeface="Arial" charset="0"/>
            </a:endParaRPr>
          </a:p>
        </p:txBody>
      </p:sp>
      <p:sp>
        <p:nvSpPr>
          <p:cNvPr id="10247" name="Line 15"/>
          <p:cNvSpPr>
            <a:spLocks noChangeShapeType="1"/>
          </p:cNvSpPr>
          <p:nvPr/>
        </p:nvSpPr>
        <p:spPr bwMode="auto">
          <a:xfrm>
            <a:off x="250825" y="0"/>
            <a:ext cx="0" cy="765175"/>
          </a:xfrm>
          <a:prstGeom prst="line">
            <a:avLst/>
          </a:prstGeom>
          <a:noFill/>
          <a:ln w="25400">
            <a:solidFill>
              <a:schemeClr val="tx1"/>
            </a:solidFill>
            <a:round/>
            <a:headEnd/>
            <a:tailEnd/>
          </a:ln>
        </p:spPr>
        <p:txBody>
          <a:bodyPr/>
          <a:lstStyle/>
          <a:p>
            <a:endParaRPr lang="pt-PT"/>
          </a:p>
        </p:txBody>
      </p:sp>
      <p:sp>
        <p:nvSpPr>
          <p:cNvPr id="9237" name="Text Box 21"/>
          <p:cNvSpPr txBox="1">
            <a:spLocks noChangeArrowheads="1"/>
          </p:cNvSpPr>
          <p:nvPr/>
        </p:nvSpPr>
        <p:spPr bwMode="auto">
          <a:xfrm>
            <a:off x="260350" y="44450"/>
            <a:ext cx="6981825" cy="304800"/>
          </a:xfrm>
          <a:prstGeom prst="rect">
            <a:avLst/>
          </a:prstGeom>
          <a:noFill/>
          <a:ln w="9525">
            <a:noFill/>
            <a:miter lim="800000"/>
            <a:headEnd/>
            <a:tailEnd/>
          </a:ln>
          <a:effectLst/>
        </p:spPr>
        <p:txBody>
          <a:bodyPr>
            <a:spAutoFit/>
          </a:bodyPr>
          <a:lstStyle/>
          <a:p>
            <a:pPr>
              <a:spcBef>
                <a:spcPct val="50000"/>
              </a:spcBef>
              <a:defRPr/>
            </a:pPr>
            <a:endParaRPr lang="pt-PT" sz="1400" b="1" dirty="0">
              <a:solidFill>
                <a:srgbClr val="FF3300"/>
              </a:solidFill>
              <a:effectLst>
                <a:outerShdw blurRad="38100" dist="38100" dir="2700000" algn="tl">
                  <a:srgbClr val="C0C0C0"/>
                </a:outerShdw>
              </a:effectLst>
              <a:latin typeface="Arial" charset="0"/>
            </a:endParaRPr>
          </a:p>
        </p:txBody>
      </p:sp>
      <p:pic>
        <p:nvPicPr>
          <p:cNvPr id="7" name="Imagem 6">
            <a:extLst>
              <a:ext uri="{FF2B5EF4-FFF2-40B4-BE49-F238E27FC236}">
                <a16:creationId xmlns:a16="http://schemas.microsoft.com/office/drawing/2014/main" id="{54D42837-E70D-4C64-A8A7-E7F751502B92}"/>
              </a:ext>
            </a:extLst>
          </p:cNvPr>
          <p:cNvPicPr>
            <a:picLocks noChangeAspect="1"/>
          </p:cNvPicPr>
          <p:nvPr/>
        </p:nvPicPr>
        <p:blipFill>
          <a:blip r:embed="rId3"/>
          <a:stretch>
            <a:fillRect/>
          </a:stretch>
        </p:blipFill>
        <p:spPr>
          <a:xfrm>
            <a:off x="101225" y="904241"/>
            <a:ext cx="9014192" cy="266482"/>
          </a:xfrm>
          <a:prstGeom prst="rect">
            <a:avLst/>
          </a:prstGeom>
        </p:spPr>
      </p:pic>
      <p:sp>
        <p:nvSpPr>
          <p:cNvPr id="18" name="Rectângulo 19">
            <a:extLst>
              <a:ext uri="{FF2B5EF4-FFF2-40B4-BE49-F238E27FC236}">
                <a16:creationId xmlns:a16="http://schemas.microsoft.com/office/drawing/2014/main" id="{CC873ECC-2D88-4A22-91F1-E738DF9BE5E9}"/>
              </a:ext>
            </a:extLst>
          </p:cNvPr>
          <p:cNvSpPr/>
          <p:nvPr/>
        </p:nvSpPr>
        <p:spPr>
          <a:xfrm>
            <a:off x="5535613" y="610184"/>
            <a:ext cx="3505200" cy="261610"/>
          </a:xfrm>
          <a:prstGeom prst="rect">
            <a:avLst/>
          </a:prstGeom>
        </p:spPr>
        <p:txBody>
          <a:bodyPr wrap="square">
            <a:spAutoFit/>
          </a:bodyPr>
          <a:lstStyle/>
          <a:p>
            <a:pPr algn="r"/>
            <a:r>
              <a:rPr lang="pt-PT" sz="1100" b="1" cap="all" dirty="0">
                <a:highlight>
                  <a:srgbClr val="FFFF00"/>
                </a:highlight>
              </a:rPr>
              <a:t>ENGENHARIA INFORMÁTICA</a:t>
            </a:r>
            <a:endParaRPr lang="pt-PT" sz="1100" dirty="0">
              <a:highlight>
                <a:srgbClr val="FFFF00"/>
              </a:highlight>
            </a:endParaRPr>
          </a:p>
        </p:txBody>
      </p:sp>
      <p:pic>
        <p:nvPicPr>
          <p:cNvPr id="20" name="Imagem 19">
            <a:extLst>
              <a:ext uri="{FF2B5EF4-FFF2-40B4-BE49-F238E27FC236}">
                <a16:creationId xmlns:a16="http://schemas.microsoft.com/office/drawing/2014/main" id="{698D1AFC-0FD6-4DFA-A381-805A758D4B1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04047" y="81007"/>
            <a:ext cx="2689589" cy="668346"/>
          </a:xfrm>
          <a:prstGeom prst="rect">
            <a:avLst/>
          </a:prstGeom>
        </p:spPr>
      </p:pic>
      <p:sp>
        <p:nvSpPr>
          <p:cNvPr id="15" name="Text Box 10">
            <a:extLst>
              <a:ext uri="{FF2B5EF4-FFF2-40B4-BE49-F238E27FC236}">
                <a16:creationId xmlns:a16="http://schemas.microsoft.com/office/drawing/2014/main" id="{2AE8AC60-74C9-4824-90A3-A23A5C2A3A39}"/>
              </a:ext>
            </a:extLst>
          </p:cNvPr>
          <p:cNvSpPr txBox="1">
            <a:spLocks noChangeArrowheads="1"/>
          </p:cNvSpPr>
          <p:nvPr/>
        </p:nvSpPr>
        <p:spPr bwMode="auto">
          <a:xfrm>
            <a:off x="8288338" y="6296025"/>
            <a:ext cx="827087" cy="366713"/>
          </a:xfrm>
          <a:prstGeom prst="rect">
            <a:avLst/>
          </a:prstGeom>
          <a:noFill/>
          <a:ln w="9525">
            <a:noFill/>
            <a:miter lim="800000"/>
            <a:headEnd/>
            <a:tailEnd/>
          </a:ln>
        </p:spPr>
        <p:txBody>
          <a:bodyPr>
            <a:spAutoFit/>
          </a:bodyPr>
          <a:lstStyle/>
          <a:p>
            <a:pPr>
              <a:spcBef>
                <a:spcPct val="50000"/>
              </a:spcBef>
            </a:pPr>
            <a:endParaRPr lang="pt-PT"/>
          </a:p>
        </p:txBody>
      </p:sp>
      <p:sp>
        <p:nvSpPr>
          <p:cNvPr id="16" name="Rectangle 11">
            <a:extLst>
              <a:ext uri="{FF2B5EF4-FFF2-40B4-BE49-F238E27FC236}">
                <a16:creationId xmlns:a16="http://schemas.microsoft.com/office/drawing/2014/main" id="{07A20E72-4407-4F3E-98C6-99518A20CF4B}"/>
              </a:ext>
            </a:extLst>
          </p:cNvPr>
          <p:cNvSpPr>
            <a:spLocks noChangeArrowheads="1"/>
          </p:cNvSpPr>
          <p:nvPr/>
        </p:nvSpPr>
        <p:spPr bwMode="auto">
          <a:xfrm>
            <a:off x="8327571" y="6496091"/>
            <a:ext cx="936625" cy="260350"/>
          </a:xfrm>
          <a:prstGeom prst="rect">
            <a:avLst/>
          </a:prstGeom>
          <a:noFill/>
          <a:ln w="9525">
            <a:noFill/>
            <a:miter lim="800000"/>
            <a:headEnd/>
            <a:tailEnd/>
          </a:ln>
        </p:spPr>
        <p:txBody>
          <a:bodyPr anchor="ctr"/>
          <a:lstStyle/>
          <a:p>
            <a:pPr algn="ctr"/>
            <a:r>
              <a:rPr lang="pt-PT" sz="1000" dirty="0"/>
              <a:t>- </a:t>
            </a:r>
            <a:fld id="{1234D2FF-8FB9-47A1-B8C9-42A5F500BA2F}" type="slidenum">
              <a:rPr lang="pt-PT" sz="1000"/>
              <a:pPr algn="ctr"/>
              <a:t>33</a:t>
            </a:fld>
            <a:r>
              <a:rPr lang="pt-PT" sz="1000" dirty="0"/>
              <a:t> -</a:t>
            </a:r>
          </a:p>
        </p:txBody>
      </p:sp>
      <p:pic>
        <p:nvPicPr>
          <p:cNvPr id="17" name="Imagem 16">
            <a:extLst>
              <a:ext uri="{FF2B5EF4-FFF2-40B4-BE49-F238E27FC236}">
                <a16:creationId xmlns:a16="http://schemas.microsoft.com/office/drawing/2014/main" id="{AED8EEE7-4A6C-417E-A3EF-6BF0EA2102A5}"/>
              </a:ext>
            </a:extLst>
          </p:cNvPr>
          <p:cNvPicPr>
            <a:picLocks noChangeAspect="1"/>
          </p:cNvPicPr>
          <p:nvPr/>
        </p:nvPicPr>
        <p:blipFill>
          <a:blip r:embed="rId5"/>
          <a:stretch>
            <a:fillRect/>
          </a:stretch>
        </p:blipFill>
        <p:spPr>
          <a:xfrm>
            <a:off x="0" y="6320212"/>
            <a:ext cx="9144000" cy="253252"/>
          </a:xfrm>
          <a:prstGeom prst="rect">
            <a:avLst/>
          </a:prstGeom>
        </p:spPr>
      </p:pic>
      <p:sp>
        <p:nvSpPr>
          <p:cNvPr id="19" name="Subtítulo 2">
            <a:extLst>
              <a:ext uri="{FF2B5EF4-FFF2-40B4-BE49-F238E27FC236}">
                <a16:creationId xmlns:a16="http://schemas.microsoft.com/office/drawing/2014/main" id="{18C9A691-8CD2-4B06-B51B-700E27ED2FF7}"/>
              </a:ext>
            </a:extLst>
          </p:cNvPr>
          <p:cNvSpPr txBox="1">
            <a:spLocks/>
          </p:cNvSpPr>
          <p:nvPr/>
        </p:nvSpPr>
        <p:spPr>
          <a:xfrm>
            <a:off x="836017" y="6524516"/>
            <a:ext cx="7698382" cy="162409"/>
          </a:xfrm>
          <a:prstGeom prst="rect">
            <a:avLst/>
          </a:prstGeom>
        </p:spPr>
        <p:txBody>
          <a:bodyPr vert="horz" lIns="68580" tIns="34290" rIns="68580" bIns="3429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pt-PT" sz="900" dirty="0">
                <a:latin typeface="Arial" charset="0"/>
                <a:ea typeface="Arial" charset="0"/>
                <a:cs typeface="Arial" charset="0"/>
              </a:rPr>
              <a:t>@2022, 24522 – Inês Esteves – 26300 – Ana Rita Guimarães </a:t>
            </a:r>
            <a:r>
              <a:rPr lang="pt-PT" sz="900" b="1" dirty="0">
                <a:solidFill>
                  <a:srgbClr val="C00000"/>
                </a:solidFill>
                <a:latin typeface="Arial" charset="0"/>
                <a:ea typeface="Arial" charset="0"/>
                <a:cs typeface="Arial" charset="0"/>
              </a:rPr>
              <a:t>Unidade Curricular: INTELIGÊNCIA ARTIFICIAL </a:t>
            </a:r>
            <a:r>
              <a:rPr lang="pt-PT" sz="900" dirty="0">
                <a:latin typeface="Arial" charset="0"/>
                <a:ea typeface="Arial" charset="0"/>
                <a:cs typeface="Arial" charset="0"/>
              </a:rPr>
              <a:t>– Ano Letivo 2020/2022 </a:t>
            </a:r>
            <a:endParaRPr lang="pt-PT" sz="900" b="1" dirty="0">
              <a:latin typeface="Arial" charset="0"/>
              <a:ea typeface="Arial" charset="0"/>
              <a:cs typeface="Arial" charset="0"/>
            </a:endParaRPr>
          </a:p>
        </p:txBody>
      </p:sp>
      <p:pic>
        <p:nvPicPr>
          <p:cNvPr id="21" name="Imagem 20">
            <a:extLst>
              <a:ext uri="{FF2B5EF4-FFF2-40B4-BE49-F238E27FC236}">
                <a16:creationId xmlns:a16="http://schemas.microsoft.com/office/drawing/2014/main" id="{3E33BC33-E477-4247-B106-480F5560B06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8125" y="6488336"/>
            <a:ext cx="545959" cy="199802"/>
          </a:xfrm>
          <a:prstGeom prst="rect">
            <a:avLst/>
          </a:prstGeom>
        </p:spPr>
      </p:pic>
      <p:sp>
        <p:nvSpPr>
          <p:cNvPr id="22" name="CaixaDeTexto 21">
            <a:extLst>
              <a:ext uri="{FF2B5EF4-FFF2-40B4-BE49-F238E27FC236}">
                <a16:creationId xmlns:a16="http://schemas.microsoft.com/office/drawing/2014/main" id="{8E8AE569-C7F6-4CD1-97CE-5E46B36F9B26}"/>
              </a:ext>
            </a:extLst>
          </p:cNvPr>
          <p:cNvSpPr txBox="1"/>
          <p:nvPr/>
        </p:nvSpPr>
        <p:spPr>
          <a:xfrm>
            <a:off x="1309552" y="6588392"/>
            <a:ext cx="7680234" cy="253916"/>
          </a:xfrm>
          <a:prstGeom prst="rect">
            <a:avLst/>
          </a:prstGeom>
          <a:noFill/>
        </p:spPr>
        <p:txBody>
          <a:bodyPr wrap="square">
            <a:spAutoFit/>
          </a:bodyPr>
          <a:lstStyle/>
          <a:p>
            <a:r>
              <a:rPr lang="pt-PT" sz="1050" dirty="0">
                <a:latin typeface="Arial" charset="0"/>
                <a:ea typeface="Arial" charset="0"/>
                <a:cs typeface="Arial" charset="0"/>
              </a:rPr>
              <a:t>Trabalho Prático TP1~ desenvolver as capacidades dos estudantes na escrita de algoritmos de pesquisa de soluções</a:t>
            </a:r>
            <a:endParaRPr lang="pt-PT" sz="1050" dirty="0"/>
          </a:p>
        </p:txBody>
      </p:sp>
      <p:pic>
        <p:nvPicPr>
          <p:cNvPr id="3" name="Imagem 2">
            <a:extLst>
              <a:ext uri="{FF2B5EF4-FFF2-40B4-BE49-F238E27FC236}">
                <a16:creationId xmlns:a16="http://schemas.microsoft.com/office/drawing/2014/main" id="{72C25BFE-25EB-B9D3-B372-0FEE6F648602}"/>
              </a:ext>
            </a:extLst>
          </p:cNvPr>
          <p:cNvPicPr>
            <a:picLocks noChangeAspect="1"/>
          </p:cNvPicPr>
          <p:nvPr/>
        </p:nvPicPr>
        <p:blipFill>
          <a:blip r:embed="rId7"/>
          <a:stretch>
            <a:fillRect/>
          </a:stretch>
        </p:blipFill>
        <p:spPr>
          <a:xfrm>
            <a:off x="784084" y="1115617"/>
            <a:ext cx="7681650" cy="5164395"/>
          </a:xfrm>
          <a:prstGeom prst="rect">
            <a:avLst/>
          </a:prstGeom>
        </p:spPr>
      </p:pic>
    </p:spTree>
    <p:extLst>
      <p:ext uri="{BB962C8B-B14F-4D97-AF65-F5344CB8AC3E}">
        <p14:creationId xmlns:p14="http://schemas.microsoft.com/office/powerpoint/2010/main" val="4969269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9" name="Text Box 13"/>
          <p:cNvSpPr txBox="1">
            <a:spLocks noChangeArrowheads="1"/>
          </p:cNvSpPr>
          <p:nvPr/>
        </p:nvSpPr>
        <p:spPr bwMode="auto">
          <a:xfrm>
            <a:off x="325438" y="554951"/>
            <a:ext cx="6981825" cy="400110"/>
          </a:xfrm>
          <a:prstGeom prst="rect">
            <a:avLst/>
          </a:prstGeom>
          <a:noFill/>
          <a:ln w="9525">
            <a:noFill/>
            <a:miter lim="800000"/>
            <a:headEnd/>
            <a:tailEnd/>
          </a:ln>
          <a:effectLst/>
        </p:spPr>
        <p:txBody>
          <a:bodyPr>
            <a:spAutoFit/>
          </a:bodyPr>
          <a:lstStyle/>
          <a:p>
            <a:pPr>
              <a:spcBef>
                <a:spcPct val="50000"/>
              </a:spcBef>
              <a:defRPr/>
            </a:pPr>
            <a:r>
              <a:rPr lang="pt-PT" sz="2000" b="1" dirty="0">
                <a:solidFill>
                  <a:srgbClr val="C00000"/>
                </a:solidFill>
                <a:effectLst>
                  <a:outerShdw blurRad="38100" dist="38100" dir="2700000" algn="tl">
                    <a:srgbClr val="C0C0C0"/>
                  </a:outerShdw>
                </a:effectLst>
                <a:latin typeface="Arial"/>
                <a:cs typeface="Arial"/>
              </a:rPr>
              <a:t>■</a:t>
            </a:r>
            <a:r>
              <a:rPr lang="pt-PT" sz="2000" b="1" dirty="0">
                <a:effectLst>
                  <a:outerShdw blurRad="38100" dist="38100" dir="2700000" algn="tl">
                    <a:srgbClr val="C0C0C0"/>
                  </a:outerShdw>
                </a:effectLst>
                <a:latin typeface="Arial"/>
                <a:cs typeface="Arial"/>
              </a:rPr>
              <a:t> 2. Descrição do Problema	</a:t>
            </a:r>
            <a:endParaRPr lang="pt-PT" sz="2000" b="1" dirty="0">
              <a:effectLst>
                <a:outerShdw blurRad="38100" dist="38100" dir="2700000" algn="tl">
                  <a:srgbClr val="C0C0C0"/>
                </a:outerShdw>
              </a:effectLst>
              <a:latin typeface="Arial" charset="0"/>
            </a:endParaRPr>
          </a:p>
        </p:txBody>
      </p:sp>
      <p:sp>
        <p:nvSpPr>
          <p:cNvPr id="10247" name="Line 15"/>
          <p:cNvSpPr>
            <a:spLocks noChangeShapeType="1"/>
          </p:cNvSpPr>
          <p:nvPr/>
        </p:nvSpPr>
        <p:spPr bwMode="auto">
          <a:xfrm>
            <a:off x="250825" y="0"/>
            <a:ext cx="0" cy="765175"/>
          </a:xfrm>
          <a:prstGeom prst="line">
            <a:avLst/>
          </a:prstGeom>
          <a:noFill/>
          <a:ln w="25400">
            <a:solidFill>
              <a:schemeClr val="tx1"/>
            </a:solidFill>
            <a:round/>
            <a:headEnd/>
            <a:tailEnd/>
          </a:ln>
        </p:spPr>
        <p:txBody>
          <a:bodyPr/>
          <a:lstStyle/>
          <a:p>
            <a:endParaRPr lang="pt-PT"/>
          </a:p>
        </p:txBody>
      </p:sp>
      <p:sp>
        <p:nvSpPr>
          <p:cNvPr id="9237" name="Text Box 21"/>
          <p:cNvSpPr txBox="1">
            <a:spLocks noChangeArrowheads="1"/>
          </p:cNvSpPr>
          <p:nvPr/>
        </p:nvSpPr>
        <p:spPr bwMode="auto">
          <a:xfrm>
            <a:off x="260350" y="44450"/>
            <a:ext cx="6981825" cy="304800"/>
          </a:xfrm>
          <a:prstGeom prst="rect">
            <a:avLst/>
          </a:prstGeom>
          <a:noFill/>
          <a:ln w="9525">
            <a:noFill/>
            <a:miter lim="800000"/>
            <a:headEnd/>
            <a:tailEnd/>
          </a:ln>
          <a:effectLst/>
        </p:spPr>
        <p:txBody>
          <a:bodyPr>
            <a:spAutoFit/>
          </a:bodyPr>
          <a:lstStyle/>
          <a:p>
            <a:pPr>
              <a:spcBef>
                <a:spcPct val="50000"/>
              </a:spcBef>
              <a:defRPr/>
            </a:pPr>
            <a:endParaRPr lang="pt-PT" sz="1400" b="1" dirty="0">
              <a:solidFill>
                <a:srgbClr val="FF3300"/>
              </a:solidFill>
              <a:effectLst>
                <a:outerShdw blurRad="38100" dist="38100" dir="2700000" algn="tl">
                  <a:srgbClr val="C0C0C0"/>
                </a:outerShdw>
              </a:effectLst>
              <a:latin typeface="Arial" charset="0"/>
            </a:endParaRPr>
          </a:p>
        </p:txBody>
      </p:sp>
      <p:pic>
        <p:nvPicPr>
          <p:cNvPr id="7" name="Imagem 6">
            <a:extLst>
              <a:ext uri="{FF2B5EF4-FFF2-40B4-BE49-F238E27FC236}">
                <a16:creationId xmlns:a16="http://schemas.microsoft.com/office/drawing/2014/main" id="{54D42837-E70D-4C64-A8A7-E7F751502B92}"/>
              </a:ext>
            </a:extLst>
          </p:cNvPr>
          <p:cNvPicPr>
            <a:picLocks noChangeAspect="1"/>
          </p:cNvPicPr>
          <p:nvPr/>
        </p:nvPicPr>
        <p:blipFill>
          <a:blip r:embed="rId3"/>
          <a:stretch>
            <a:fillRect/>
          </a:stretch>
        </p:blipFill>
        <p:spPr>
          <a:xfrm>
            <a:off x="101225" y="904241"/>
            <a:ext cx="9014192" cy="266482"/>
          </a:xfrm>
          <a:prstGeom prst="rect">
            <a:avLst/>
          </a:prstGeom>
        </p:spPr>
      </p:pic>
      <p:sp>
        <p:nvSpPr>
          <p:cNvPr id="18" name="Rectângulo 19">
            <a:extLst>
              <a:ext uri="{FF2B5EF4-FFF2-40B4-BE49-F238E27FC236}">
                <a16:creationId xmlns:a16="http://schemas.microsoft.com/office/drawing/2014/main" id="{CC873ECC-2D88-4A22-91F1-E738DF9BE5E9}"/>
              </a:ext>
            </a:extLst>
          </p:cNvPr>
          <p:cNvSpPr/>
          <p:nvPr/>
        </p:nvSpPr>
        <p:spPr>
          <a:xfrm>
            <a:off x="5535613" y="610184"/>
            <a:ext cx="3505200" cy="261610"/>
          </a:xfrm>
          <a:prstGeom prst="rect">
            <a:avLst/>
          </a:prstGeom>
        </p:spPr>
        <p:txBody>
          <a:bodyPr wrap="square">
            <a:spAutoFit/>
          </a:bodyPr>
          <a:lstStyle/>
          <a:p>
            <a:pPr algn="r"/>
            <a:r>
              <a:rPr lang="pt-PT" sz="1100" b="1" cap="all" dirty="0">
                <a:highlight>
                  <a:srgbClr val="FFFF00"/>
                </a:highlight>
              </a:rPr>
              <a:t>ENGENHARIA INFORMÁTICA</a:t>
            </a:r>
            <a:endParaRPr lang="pt-PT" sz="1100" dirty="0">
              <a:highlight>
                <a:srgbClr val="FFFF00"/>
              </a:highlight>
            </a:endParaRPr>
          </a:p>
        </p:txBody>
      </p:sp>
      <p:pic>
        <p:nvPicPr>
          <p:cNvPr id="20" name="Imagem 19">
            <a:extLst>
              <a:ext uri="{FF2B5EF4-FFF2-40B4-BE49-F238E27FC236}">
                <a16:creationId xmlns:a16="http://schemas.microsoft.com/office/drawing/2014/main" id="{698D1AFC-0FD6-4DFA-A381-805A758D4B1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04047" y="81007"/>
            <a:ext cx="2689589" cy="668346"/>
          </a:xfrm>
          <a:prstGeom prst="rect">
            <a:avLst/>
          </a:prstGeom>
        </p:spPr>
      </p:pic>
      <p:sp>
        <p:nvSpPr>
          <p:cNvPr id="15" name="Text Box 10">
            <a:extLst>
              <a:ext uri="{FF2B5EF4-FFF2-40B4-BE49-F238E27FC236}">
                <a16:creationId xmlns:a16="http://schemas.microsoft.com/office/drawing/2014/main" id="{2AE8AC60-74C9-4824-90A3-A23A5C2A3A39}"/>
              </a:ext>
            </a:extLst>
          </p:cNvPr>
          <p:cNvSpPr txBox="1">
            <a:spLocks noChangeArrowheads="1"/>
          </p:cNvSpPr>
          <p:nvPr/>
        </p:nvSpPr>
        <p:spPr bwMode="auto">
          <a:xfrm>
            <a:off x="8288338" y="6296025"/>
            <a:ext cx="827087" cy="366713"/>
          </a:xfrm>
          <a:prstGeom prst="rect">
            <a:avLst/>
          </a:prstGeom>
          <a:noFill/>
          <a:ln w="9525">
            <a:noFill/>
            <a:miter lim="800000"/>
            <a:headEnd/>
            <a:tailEnd/>
          </a:ln>
        </p:spPr>
        <p:txBody>
          <a:bodyPr>
            <a:spAutoFit/>
          </a:bodyPr>
          <a:lstStyle/>
          <a:p>
            <a:pPr>
              <a:spcBef>
                <a:spcPct val="50000"/>
              </a:spcBef>
            </a:pPr>
            <a:endParaRPr lang="pt-PT"/>
          </a:p>
        </p:txBody>
      </p:sp>
      <p:sp>
        <p:nvSpPr>
          <p:cNvPr id="16" name="Rectangle 11">
            <a:extLst>
              <a:ext uri="{FF2B5EF4-FFF2-40B4-BE49-F238E27FC236}">
                <a16:creationId xmlns:a16="http://schemas.microsoft.com/office/drawing/2014/main" id="{07A20E72-4407-4F3E-98C6-99518A20CF4B}"/>
              </a:ext>
            </a:extLst>
          </p:cNvPr>
          <p:cNvSpPr>
            <a:spLocks noChangeArrowheads="1"/>
          </p:cNvSpPr>
          <p:nvPr/>
        </p:nvSpPr>
        <p:spPr bwMode="auto">
          <a:xfrm>
            <a:off x="8327571" y="6496091"/>
            <a:ext cx="936625" cy="260350"/>
          </a:xfrm>
          <a:prstGeom prst="rect">
            <a:avLst/>
          </a:prstGeom>
          <a:noFill/>
          <a:ln w="9525">
            <a:noFill/>
            <a:miter lim="800000"/>
            <a:headEnd/>
            <a:tailEnd/>
          </a:ln>
        </p:spPr>
        <p:txBody>
          <a:bodyPr anchor="ctr"/>
          <a:lstStyle/>
          <a:p>
            <a:pPr algn="ctr"/>
            <a:r>
              <a:rPr lang="pt-PT" sz="1000" dirty="0"/>
              <a:t>- </a:t>
            </a:r>
            <a:fld id="{1234D2FF-8FB9-47A1-B8C9-42A5F500BA2F}" type="slidenum">
              <a:rPr lang="pt-PT" sz="1000"/>
              <a:pPr algn="ctr"/>
              <a:t>34</a:t>
            </a:fld>
            <a:r>
              <a:rPr lang="pt-PT" sz="1000" dirty="0"/>
              <a:t> -</a:t>
            </a:r>
          </a:p>
        </p:txBody>
      </p:sp>
      <p:pic>
        <p:nvPicPr>
          <p:cNvPr id="17" name="Imagem 16">
            <a:extLst>
              <a:ext uri="{FF2B5EF4-FFF2-40B4-BE49-F238E27FC236}">
                <a16:creationId xmlns:a16="http://schemas.microsoft.com/office/drawing/2014/main" id="{AED8EEE7-4A6C-417E-A3EF-6BF0EA2102A5}"/>
              </a:ext>
            </a:extLst>
          </p:cNvPr>
          <p:cNvPicPr>
            <a:picLocks noChangeAspect="1"/>
          </p:cNvPicPr>
          <p:nvPr/>
        </p:nvPicPr>
        <p:blipFill>
          <a:blip r:embed="rId5"/>
          <a:stretch>
            <a:fillRect/>
          </a:stretch>
        </p:blipFill>
        <p:spPr>
          <a:xfrm>
            <a:off x="0" y="6320212"/>
            <a:ext cx="9144000" cy="253252"/>
          </a:xfrm>
          <a:prstGeom prst="rect">
            <a:avLst/>
          </a:prstGeom>
        </p:spPr>
      </p:pic>
      <p:sp>
        <p:nvSpPr>
          <p:cNvPr id="19" name="Subtítulo 2">
            <a:extLst>
              <a:ext uri="{FF2B5EF4-FFF2-40B4-BE49-F238E27FC236}">
                <a16:creationId xmlns:a16="http://schemas.microsoft.com/office/drawing/2014/main" id="{18C9A691-8CD2-4B06-B51B-700E27ED2FF7}"/>
              </a:ext>
            </a:extLst>
          </p:cNvPr>
          <p:cNvSpPr txBox="1">
            <a:spLocks/>
          </p:cNvSpPr>
          <p:nvPr/>
        </p:nvSpPr>
        <p:spPr>
          <a:xfrm>
            <a:off x="836017" y="6524516"/>
            <a:ext cx="7698382" cy="162409"/>
          </a:xfrm>
          <a:prstGeom prst="rect">
            <a:avLst/>
          </a:prstGeom>
        </p:spPr>
        <p:txBody>
          <a:bodyPr vert="horz" lIns="68580" tIns="34290" rIns="68580" bIns="3429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pt-PT" sz="900" dirty="0">
                <a:latin typeface="Arial" charset="0"/>
                <a:ea typeface="Arial" charset="0"/>
                <a:cs typeface="Arial" charset="0"/>
              </a:rPr>
              <a:t>@2022, 24522 – Inês Esteves – 26300 – Ana Rita Guimarães </a:t>
            </a:r>
            <a:r>
              <a:rPr lang="pt-PT" sz="900" b="1" dirty="0">
                <a:solidFill>
                  <a:srgbClr val="C00000"/>
                </a:solidFill>
                <a:latin typeface="Arial" charset="0"/>
                <a:ea typeface="Arial" charset="0"/>
                <a:cs typeface="Arial" charset="0"/>
              </a:rPr>
              <a:t>Unidade Curricular: INTELIGÊNCIA ARTIFICIAL </a:t>
            </a:r>
            <a:r>
              <a:rPr lang="pt-PT" sz="900" dirty="0">
                <a:latin typeface="Arial" charset="0"/>
                <a:ea typeface="Arial" charset="0"/>
                <a:cs typeface="Arial" charset="0"/>
              </a:rPr>
              <a:t>– Ano Letivo 2020/2022 </a:t>
            </a:r>
            <a:endParaRPr lang="pt-PT" sz="900" b="1" dirty="0">
              <a:latin typeface="Arial" charset="0"/>
              <a:ea typeface="Arial" charset="0"/>
              <a:cs typeface="Arial" charset="0"/>
            </a:endParaRPr>
          </a:p>
        </p:txBody>
      </p:sp>
      <p:pic>
        <p:nvPicPr>
          <p:cNvPr id="21" name="Imagem 20">
            <a:extLst>
              <a:ext uri="{FF2B5EF4-FFF2-40B4-BE49-F238E27FC236}">
                <a16:creationId xmlns:a16="http://schemas.microsoft.com/office/drawing/2014/main" id="{3E33BC33-E477-4247-B106-480F5560B06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8125" y="6488336"/>
            <a:ext cx="545959" cy="199802"/>
          </a:xfrm>
          <a:prstGeom prst="rect">
            <a:avLst/>
          </a:prstGeom>
        </p:spPr>
      </p:pic>
      <p:sp>
        <p:nvSpPr>
          <p:cNvPr id="22" name="CaixaDeTexto 21">
            <a:extLst>
              <a:ext uri="{FF2B5EF4-FFF2-40B4-BE49-F238E27FC236}">
                <a16:creationId xmlns:a16="http://schemas.microsoft.com/office/drawing/2014/main" id="{8E8AE569-C7F6-4CD1-97CE-5E46B36F9B26}"/>
              </a:ext>
            </a:extLst>
          </p:cNvPr>
          <p:cNvSpPr txBox="1"/>
          <p:nvPr/>
        </p:nvSpPr>
        <p:spPr>
          <a:xfrm>
            <a:off x="1309552" y="6588392"/>
            <a:ext cx="7680234" cy="253916"/>
          </a:xfrm>
          <a:prstGeom prst="rect">
            <a:avLst/>
          </a:prstGeom>
          <a:noFill/>
        </p:spPr>
        <p:txBody>
          <a:bodyPr wrap="square">
            <a:spAutoFit/>
          </a:bodyPr>
          <a:lstStyle/>
          <a:p>
            <a:r>
              <a:rPr lang="pt-PT" sz="1050" dirty="0">
                <a:latin typeface="Arial" charset="0"/>
                <a:ea typeface="Arial" charset="0"/>
                <a:cs typeface="Arial" charset="0"/>
              </a:rPr>
              <a:t>Trabalho Prático TP1~ desenvolver as capacidades dos estudantes na escrita de algoritmos de pesquisa de soluções</a:t>
            </a:r>
            <a:endParaRPr lang="pt-PT" sz="1050" dirty="0"/>
          </a:p>
        </p:txBody>
      </p:sp>
      <p:pic>
        <p:nvPicPr>
          <p:cNvPr id="4" name="Imagem 3">
            <a:extLst>
              <a:ext uri="{FF2B5EF4-FFF2-40B4-BE49-F238E27FC236}">
                <a16:creationId xmlns:a16="http://schemas.microsoft.com/office/drawing/2014/main" id="{026D52D8-D723-4003-42E9-5766C970D4E8}"/>
              </a:ext>
            </a:extLst>
          </p:cNvPr>
          <p:cNvPicPr>
            <a:picLocks noChangeAspect="1"/>
          </p:cNvPicPr>
          <p:nvPr/>
        </p:nvPicPr>
        <p:blipFill>
          <a:blip r:embed="rId7"/>
          <a:stretch>
            <a:fillRect/>
          </a:stretch>
        </p:blipFill>
        <p:spPr>
          <a:xfrm>
            <a:off x="0" y="1429050"/>
            <a:ext cx="9144000" cy="3999899"/>
          </a:xfrm>
          <a:prstGeom prst="rect">
            <a:avLst/>
          </a:prstGeom>
        </p:spPr>
      </p:pic>
    </p:spTree>
    <p:extLst>
      <p:ext uri="{BB962C8B-B14F-4D97-AF65-F5344CB8AC3E}">
        <p14:creationId xmlns:p14="http://schemas.microsoft.com/office/powerpoint/2010/main" val="11810257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9" name="Text Box 13"/>
          <p:cNvSpPr txBox="1">
            <a:spLocks noChangeArrowheads="1"/>
          </p:cNvSpPr>
          <p:nvPr/>
        </p:nvSpPr>
        <p:spPr bwMode="auto">
          <a:xfrm>
            <a:off x="325438" y="554951"/>
            <a:ext cx="6981825" cy="400110"/>
          </a:xfrm>
          <a:prstGeom prst="rect">
            <a:avLst/>
          </a:prstGeom>
          <a:noFill/>
          <a:ln w="9525">
            <a:noFill/>
            <a:miter lim="800000"/>
            <a:headEnd/>
            <a:tailEnd/>
          </a:ln>
          <a:effectLst/>
        </p:spPr>
        <p:txBody>
          <a:bodyPr>
            <a:spAutoFit/>
          </a:bodyPr>
          <a:lstStyle/>
          <a:p>
            <a:pPr>
              <a:spcBef>
                <a:spcPct val="50000"/>
              </a:spcBef>
              <a:defRPr/>
            </a:pPr>
            <a:r>
              <a:rPr lang="pt-PT" sz="2000" b="1" dirty="0">
                <a:solidFill>
                  <a:srgbClr val="C00000"/>
                </a:solidFill>
                <a:effectLst>
                  <a:outerShdw blurRad="38100" dist="38100" dir="2700000" algn="tl">
                    <a:srgbClr val="C0C0C0"/>
                  </a:outerShdw>
                </a:effectLst>
                <a:latin typeface="Arial"/>
                <a:cs typeface="Arial"/>
              </a:rPr>
              <a:t>■</a:t>
            </a:r>
            <a:r>
              <a:rPr lang="pt-PT" sz="2000" b="1" dirty="0">
                <a:effectLst>
                  <a:outerShdw blurRad="38100" dist="38100" dir="2700000" algn="tl">
                    <a:srgbClr val="C0C0C0"/>
                  </a:outerShdw>
                </a:effectLst>
                <a:latin typeface="Arial"/>
                <a:cs typeface="Arial"/>
              </a:rPr>
              <a:t> 2. Descrição do Problema	</a:t>
            </a:r>
            <a:endParaRPr lang="pt-PT" sz="2000" b="1" dirty="0">
              <a:effectLst>
                <a:outerShdw blurRad="38100" dist="38100" dir="2700000" algn="tl">
                  <a:srgbClr val="C0C0C0"/>
                </a:outerShdw>
              </a:effectLst>
              <a:latin typeface="Arial" charset="0"/>
            </a:endParaRPr>
          </a:p>
        </p:txBody>
      </p:sp>
      <p:sp>
        <p:nvSpPr>
          <p:cNvPr id="10247" name="Line 15"/>
          <p:cNvSpPr>
            <a:spLocks noChangeShapeType="1"/>
          </p:cNvSpPr>
          <p:nvPr/>
        </p:nvSpPr>
        <p:spPr bwMode="auto">
          <a:xfrm>
            <a:off x="250825" y="0"/>
            <a:ext cx="0" cy="765175"/>
          </a:xfrm>
          <a:prstGeom prst="line">
            <a:avLst/>
          </a:prstGeom>
          <a:noFill/>
          <a:ln w="25400">
            <a:solidFill>
              <a:schemeClr val="tx1"/>
            </a:solidFill>
            <a:round/>
            <a:headEnd/>
            <a:tailEnd/>
          </a:ln>
        </p:spPr>
        <p:txBody>
          <a:bodyPr/>
          <a:lstStyle/>
          <a:p>
            <a:endParaRPr lang="pt-PT"/>
          </a:p>
        </p:txBody>
      </p:sp>
      <p:sp>
        <p:nvSpPr>
          <p:cNvPr id="9237" name="Text Box 21"/>
          <p:cNvSpPr txBox="1">
            <a:spLocks noChangeArrowheads="1"/>
          </p:cNvSpPr>
          <p:nvPr/>
        </p:nvSpPr>
        <p:spPr bwMode="auto">
          <a:xfrm>
            <a:off x="260350" y="44450"/>
            <a:ext cx="6981825" cy="304800"/>
          </a:xfrm>
          <a:prstGeom prst="rect">
            <a:avLst/>
          </a:prstGeom>
          <a:noFill/>
          <a:ln w="9525">
            <a:noFill/>
            <a:miter lim="800000"/>
            <a:headEnd/>
            <a:tailEnd/>
          </a:ln>
          <a:effectLst/>
        </p:spPr>
        <p:txBody>
          <a:bodyPr>
            <a:spAutoFit/>
          </a:bodyPr>
          <a:lstStyle/>
          <a:p>
            <a:pPr>
              <a:spcBef>
                <a:spcPct val="50000"/>
              </a:spcBef>
              <a:defRPr/>
            </a:pPr>
            <a:endParaRPr lang="pt-PT" sz="1400" b="1" dirty="0">
              <a:solidFill>
                <a:srgbClr val="FF3300"/>
              </a:solidFill>
              <a:effectLst>
                <a:outerShdw blurRad="38100" dist="38100" dir="2700000" algn="tl">
                  <a:srgbClr val="C0C0C0"/>
                </a:outerShdw>
              </a:effectLst>
              <a:latin typeface="Arial" charset="0"/>
            </a:endParaRPr>
          </a:p>
        </p:txBody>
      </p:sp>
      <p:pic>
        <p:nvPicPr>
          <p:cNvPr id="7" name="Imagem 6">
            <a:extLst>
              <a:ext uri="{FF2B5EF4-FFF2-40B4-BE49-F238E27FC236}">
                <a16:creationId xmlns:a16="http://schemas.microsoft.com/office/drawing/2014/main" id="{54D42837-E70D-4C64-A8A7-E7F751502B92}"/>
              </a:ext>
            </a:extLst>
          </p:cNvPr>
          <p:cNvPicPr>
            <a:picLocks noChangeAspect="1"/>
          </p:cNvPicPr>
          <p:nvPr/>
        </p:nvPicPr>
        <p:blipFill>
          <a:blip r:embed="rId3"/>
          <a:stretch>
            <a:fillRect/>
          </a:stretch>
        </p:blipFill>
        <p:spPr>
          <a:xfrm>
            <a:off x="101225" y="904241"/>
            <a:ext cx="9014192" cy="266482"/>
          </a:xfrm>
          <a:prstGeom prst="rect">
            <a:avLst/>
          </a:prstGeom>
        </p:spPr>
      </p:pic>
      <p:sp>
        <p:nvSpPr>
          <p:cNvPr id="18" name="Rectângulo 19">
            <a:extLst>
              <a:ext uri="{FF2B5EF4-FFF2-40B4-BE49-F238E27FC236}">
                <a16:creationId xmlns:a16="http://schemas.microsoft.com/office/drawing/2014/main" id="{CC873ECC-2D88-4A22-91F1-E738DF9BE5E9}"/>
              </a:ext>
            </a:extLst>
          </p:cNvPr>
          <p:cNvSpPr/>
          <p:nvPr/>
        </p:nvSpPr>
        <p:spPr>
          <a:xfrm>
            <a:off x="5535613" y="610184"/>
            <a:ext cx="3505200" cy="261610"/>
          </a:xfrm>
          <a:prstGeom prst="rect">
            <a:avLst/>
          </a:prstGeom>
        </p:spPr>
        <p:txBody>
          <a:bodyPr wrap="square">
            <a:spAutoFit/>
          </a:bodyPr>
          <a:lstStyle/>
          <a:p>
            <a:pPr algn="r"/>
            <a:r>
              <a:rPr lang="pt-PT" sz="1100" b="1" cap="all" dirty="0">
                <a:highlight>
                  <a:srgbClr val="FFFF00"/>
                </a:highlight>
              </a:rPr>
              <a:t>ENGENHARIA INFORMÁTICA</a:t>
            </a:r>
            <a:endParaRPr lang="pt-PT" sz="1100" dirty="0">
              <a:highlight>
                <a:srgbClr val="FFFF00"/>
              </a:highlight>
            </a:endParaRPr>
          </a:p>
        </p:txBody>
      </p:sp>
      <p:pic>
        <p:nvPicPr>
          <p:cNvPr id="20" name="Imagem 19">
            <a:extLst>
              <a:ext uri="{FF2B5EF4-FFF2-40B4-BE49-F238E27FC236}">
                <a16:creationId xmlns:a16="http://schemas.microsoft.com/office/drawing/2014/main" id="{698D1AFC-0FD6-4DFA-A381-805A758D4B1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04047" y="81007"/>
            <a:ext cx="2689589" cy="668346"/>
          </a:xfrm>
          <a:prstGeom prst="rect">
            <a:avLst/>
          </a:prstGeom>
        </p:spPr>
      </p:pic>
      <p:sp>
        <p:nvSpPr>
          <p:cNvPr id="15" name="Text Box 10">
            <a:extLst>
              <a:ext uri="{FF2B5EF4-FFF2-40B4-BE49-F238E27FC236}">
                <a16:creationId xmlns:a16="http://schemas.microsoft.com/office/drawing/2014/main" id="{2AE8AC60-74C9-4824-90A3-A23A5C2A3A39}"/>
              </a:ext>
            </a:extLst>
          </p:cNvPr>
          <p:cNvSpPr txBox="1">
            <a:spLocks noChangeArrowheads="1"/>
          </p:cNvSpPr>
          <p:nvPr/>
        </p:nvSpPr>
        <p:spPr bwMode="auto">
          <a:xfrm>
            <a:off x="8288338" y="6296025"/>
            <a:ext cx="827087" cy="366713"/>
          </a:xfrm>
          <a:prstGeom prst="rect">
            <a:avLst/>
          </a:prstGeom>
          <a:noFill/>
          <a:ln w="9525">
            <a:noFill/>
            <a:miter lim="800000"/>
            <a:headEnd/>
            <a:tailEnd/>
          </a:ln>
        </p:spPr>
        <p:txBody>
          <a:bodyPr>
            <a:spAutoFit/>
          </a:bodyPr>
          <a:lstStyle/>
          <a:p>
            <a:pPr>
              <a:spcBef>
                <a:spcPct val="50000"/>
              </a:spcBef>
            </a:pPr>
            <a:endParaRPr lang="pt-PT"/>
          </a:p>
        </p:txBody>
      </p:sp>
      <p:sp>
        <p:nvSpPr>
          <p:cNvPr id="16" name="Rectangle 11">
            <a:extLst>
              <a:ext uri="{FF2B5EF4-FFF2-40B4-BE49-F238E27FC236}">
                <a16:creationId xmlns:a16="http://schemas.microsoft.com/office/drawing/2014/main" id="{07A20E72-4407-4F3E-98C6-99518A20CF4B}"/>
              </a:ext>
            </a:extLst>
          </p:cNvPr>
          <p:cNvSpPr>
            <a:spLocks noChangeArrowheads="1"/>
          </p:cNvSpPr>
          <p:nvPr/>
        </p:nvSpPr>
        <p:spPr bwMode="auto">
          <a:xfrm>
            <a:off x="8327571" y="6496091"/>
            <a:ext cx="936625" cy="260350"/>
          </a:xfrm>
          <a:prstGeom prst="rect">
            <a:avLst/>
          </a:prstGeom>
          <a:noFill/>
          <a:ln w="9525">
            <a:noFill/>
            <a:miter lim="800000"/>
            <a:headEnd/>
            <a:tailEnd/>
          </a:ln>
        </p:spPr>
        <p:txBody>
          <a:bodyPr anchor="ctr"/>
          <a:lstStyle/>
          <a:p>
            <a:pPr algn="ctr"/>
            <a:r>
              <a:rPr lang="pt-PT" sz="1000" dirty="0"/>
              <a:t>- </a:t>
            </a:r>
            <a:fld id="{1234D2FF-8FB9-47A1-B8C9-42A5F500BA2F}" type="slidenum">
              <a:rPr lang="pt-PT" sz="1000"/>
              <a:pPr algn="ctr"/>
              <a:t>35</a:t>
            </a:fld>
            <a:r>
              <a:rPr lang="pt-PT" sz="1000" dirty="0"/>
              <a:t> -</a:t>
            </a:r>
          </a:p>
        </p:txBody>
      </p:sp>
      <p:pic>
        <p:nvPicPr>
          <p:cNvPr id="17" name="Imagem 16">
            <a:extLst>
              <a:ext uri="{FF2B5EF4-FFF2-40B4-BE49-F238E27FC236}">
                <a16:creationId xmlns:a16="http://schemas.microsoft.com/office/drawing/2014/main" id="{AED8EEE7-4A6C-417E-A3EF-6BF0EA2102A5}"/>
              </a:ext>
            </a:extLst>
          </p:cNvPr>
          <p:cNvPicPr>
            <a:picLocks noChangeAspect="1"/>
          </p:cNvPicPr>
          <p:nvPr/>
        </p:nvPicPr>
        <p:blipFill>
          <a:blip r:embed="rId5"/>
          <a:stretch>
            <a:fillRect/>
          </a:stretch>
        </p:blipFill>
        <p:spPr>
          <a:xfrm>
            <a:off x="0" y="6320212"/>
            <a:ext cx="9144000" cy="253252"/>
          </a:xfrm>
          <a:prstGeom prst="rect">
            <a:avLst/>
          </a:prstGeom>
        </p:spPr>
      </p:pic>
      <p:sp>
        <p:nvSpPr>
          <p:cNvPr id="19" name="Subtítulo 2">
            <a:extLst>
              <a:ext uri="{FF2B5EF4-FFF2-40B4-BE49-F238E27FC236}">
                <a16:creationId xmlns:a16="http://schemas.microsoft.com/office/drawing/2014/main" id="{18C9A691-8CD2-4B06-B51B-700E27ED2FF7}"/>
              </a:ext>
            </a:extLst>
          </p:cNvPr>
          <p:cNvSpPr txBox="1">
            <a:spLocks/>
          </p:cNvSpPr>
          <p:nvPr/>
        </p:nvSpPr>
        <p:spPr>
          <a:xfrm>
            <a:off x="836017" y="6524516"/>
            <a:ext cx="7698382" cy="162409"/>
          </a:xfrm>
          <a:prstGeom prst="rect">
            <a:avLst/>
          </a:prstGeom>
        </p:spPr>
        <p:txBody>
          <a:bodyPr vert="horz" lIns="68580" tIns="34290" rIns="68580" bIns="3429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pt-PT" sz="900" dirty="0">
                <a:latin typeface="Arial" charset="0"/>
                <a:ea typeface="Arial" charset="0"/>
                <a:cs typeface="Arial" charset="0"/>
              </a:rPr>
              <a:t>@2022, 24522 – Inês Esteves – 26300 – Ana Rita Guimarães </a:t>
            </a:r>
            <a:r>
              <a:rPr lang="pt-PT" sz="900" b="1" dirty="0">
                <a:solidFill>
                  <a:srgbClr val="C00000"/>
                </a:solidFill>
                <a:latin typeface="Arial" charset="0"/>
                <a:ea typeface="Arial" charset="0"/>
                <a:cs typeface="Arial" charset="0"/>
              </a:rPr>
              <a:t>Unidade Curricular: INTELIGÊNCIA ARTIFICIAL </a:t>
            </a:r>
            <a:r>
              <a:rPr lang="pt-PT" sz="900" dirty="0">
                <a:latin typeface="Arial" charset="0"/>
                <a:ea typeface="Arial" charset="0"/>
                <a:cs typeface="Arial" charset="0"/>
              </a:rPr>
              <a:t>– Ano Letivo 2020/2022 </a:t>
            </a:r>
            <a:endParaRPr lang="pt-PT" sz="900" b="1" dirty="0">
              <a:latin typeface="Arial" charset="0"/>
              <a:ea typeface="Arial" charset="0"/>
              <a:cs typeface="Arial" charset="0"/>
            </a:endParaRPr>
          </a:p>
        </p:txBody>
      </p:sp>
      <p:pic>
        <p:nvPicPr>
          <p:cNvPr id="21" name="Imagem 20">
            <a:extLst>
              <a:ext uri="{FF2B5EF4-FFF2-40B4-BE49-F238E27FC236}">
                <a16:creationId xmlns:a16="http://schemas.microsoft.com/office/drawing/2014/main" id="{3E33BC33-E477-4247-B106-480F5560B06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8125" y="6488336"/>
            <a:ext cx="545959" cy="199802"/>
          </a:xfrm>
          <a:prstGeom prst="rect">
            <a:avLst/>
          </a:prstGeom>
        </p:spPr>
      </p:pic>
      <p:sp>
        <p:nvSpPr>
          <p:cNvPr id="22" name="CaixaDeTexto 21">
            <a:extLst>
              <a:ext uri="{FF2B5EF4-FFF2-40B4-BE49-F238E27FC236}">
                <a16:creationId xmlns:a16="http://schemas.microsoft.com/office/drawing/2014/main" id="{8E8AE569-C7F6-4CD1-97CE-5E46B36F9B26}"/>
              </a:ext>
            </a:extLst>
          </p:cNvPr>
          <p:cNvSpPr txBox="1"/>
          <p:nvPr/>
        </p:nvSpPr>
        <p:spPr>
          <a:xfrm>
            <a:off x="1309552" y="6588392"/>
            <a:ext cx="7680234" cy="253916"/>
          </a:xfrm>
          <a:prstGeom prst="rect">
            <a:avLst/>
          </a:prstGeom>
          <a:noFill/>
        </p:spPr>
        <p:txBody>
          <a:bodyPr wrap="square">
            <a:spAutoFit/>
          </a:bodyPr>
          <a:lstStyle/>
          <a:p>
            <a:r>
              <a:rPr lang="pt-PT" sz="1050" dirty="0">
                <a:latin typeface="Arial" charset="0"/>
                <a:ea typeface="Arial" charset="0"/>
                <a:cs typeface="Arial" charset="0"/>
              </a:rPr>
              <a:t>Trabalho Prático TP1~ desenvolver as capacidades dos estudantes na escrita de algoritmos de pesquisa de soluções</a:t>
            </a:r>
            <a:endParaRPr lang="pt-PT" sz="1050" dirty="0"/>
          </a:p>
        </p:txBody>
      </p:sp>
      <p:pic>
        <p:nvPicPr>
          <p:cNvPr id="4" name="Imagem 3">
            <a:extLst>
              <a:ext uri="{FF2B5EF4-FFF2-40B4-BE49-F238E27FC236}">
                <a16:creationId xmlns:a16="http://schemas.microsoft.com/office/drawing/2014/main" id="{026D52D8-D723-4003-42E9-5766C970D4E8}"/>
              </a:ext>
            </a:extLst>
          </p:cNvPr>
          <p:cNvPicPr>
            <a:picLocks noChangeAspect="1"/>
          </p:cNvPicPr>
          <p:nvPr/>
        </p:nvPicPr>
        <p:blipFill>
          <a:blip r:embed="rId7"/>
          <a:stretch>
            <a:fillRect/>
          </a:stretch>
        </p:blipFill>
        <p:spPr>
          <a:xfrm>
            <a:off x="0" y="1429050"/>
            <a:ext cx="9144000" cy="3999899"/>
          </a:xfrm>
          <a:prstGeom prst="rect">
            <a:avLst/>
          </a:prstGeom>
        </p:spPr>
      </p:pic>
    </p:spTree>
    <p:extLst>
      <p:ext uri="{BB962C8B-B14F-4D97-AF65-F5344CB8AC3E}">
        <p14:creationId xmlns:p14="http://schemas.microsoft.com/office/powerpoint/2010/main" val="374983673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9" name="Text Box 13"/>
          <p:cNvSpPr txBox="1">
            <a:spLocks noChangeArrowheads="1"/>
          </p:cNvSpPr>
          <p:nvPr/>
        </p:nvSpPr>
        <p:spPr bwMode="auto">
          <a:xfrm>
            <a:off x="325438" y="554951"/>
            <a:ext cx="6981825" cy="400110"/>
          </a:xfrm>
          <a:prstGeom prst="rect">
            <a:avLst/>
          </a:prstGeom>
          <a:noFill/>
          <a:ln w="9525">
            <a:noFill/>
            <a:miter lim="800000"/>
            <a:headEnd/>
            <a:tailEnd/>
          </a:ln>
          <a:effectLst/>
        </p:spPr>
        <p:txBody>
          <a:bodyPr>
            <a:spAutoFit/>
          </a:bodyPr>
          <a:lstStyle/>
          <a:p>
            <a:pPr>
              <a:spcBef>
                <a:spcPct val="50000"/>
              </a:spcBef>
              <a:defRPr/>
            </a:pPr>
            <a:r>
              <a:rPr lang="pt-PT" sz="2000" b="1" dirty="0">
                <a:solidFill>
                  <a:srgbClr val="C00000"/>
                </a:solidFill>
                <a:effectLst>
                  <a:outerShdw blurRad="38100" dist="38100" dir="2700000" algn="tl">
                    <a:srgbClr val="C0C0C0"/>
                  </a:outerShdw>
                </a:effectLst>
                <a:latin typeface="Arial"/>
                <a:cs typeface="Arial"/>
              </a:rPr>
              <a:t>■</a:t>
            </a:r>
            <a:r>
              <a:rPr lang="pt-PT" sz="2000" b="1" dirty="0">
                <a:effectLst>
                  <a:outerShdw blurRad="38100" dist="38100" dir="2700000" algn="tl">
                    <a:srgbClr val="C0C0C0"/>
                  </a:outerShdw>
                </a:effectLst>
                <a:latin typeface="Arial"/>
                <a:cs typeface="Arial"/>
              </a:rPr>
              <a:t> 2. Descrição do Problema	</a:t>
            </a:r>
            <a:endParaRPr lang="pt-PT" sz="2000" b="1" dirty="0">
              <a:effectLst>
                <a:outerShdw blurRad="38100" dist="38100" dir="2700000" algn="tl">
                  <a:srgbClr val="C0C0C0"/>
                </a:outerShdw>
              </a:effectLst>
              <a:latin typeface="Arial" charset="0"/>
            </a:endParaRPr>
          </a:p>
        </p:txBody>
      </p:sp>
      <p:sp>
        <p:nvSpPr>
          <p:cNvPr id="10247" name="Line 15"/>
          <p:cNvSpPr>
            <a:spLocks noChangeShapeType="1"/>
          </p:cNvSpPr>
          <p:nvPr/>
        </p:nvSpPr>
        <p:spPr bwMode="auto">
          <a:xfrm>
            <a:off x="250825" y="0"/>
            <a:ext cx="0" cy="765175"/>
          </a:xfrm>
          <a:prstGeom prst="line">
            <a:avLst/>
          </a:prstGeom>
          <a:noFill/>
          <a:ln w="25400">
            <a:solidFill>
              <a:schemeClr val="tx1"/>
            </a:solidFill>
            <a:round/>
            <a:headEnd/>
            <a:tailEnd/>
          </a:ln>
        </p:spPr>
        <p:txBody>
          <a:bodyPr/>
          <a:lstStyle/>
          <a:p>
            <a:endParaRPr lang="pt-PT"/>
          </a:p>
        </p:txBody>
      </p:sp>
      <p:sp>
        <p:nvSpPr>
          <p:cNvPr id="9237" name="Text Box 21"/>
          <p:cNvSpPr txBox="1">
            <a:spLocks noChangeArrowheads="1"/>
          </p:cNvSpPr>
          <p:nvPr/>
        </p:nvSpPr>
        <p:spPr bwMode="auto">
          <a:xfrm>
            <a:off x="260350" y="44450"/>
            <a:ext cx="6981825" cy="304800"/>
          </a:xfrm>
          <a:prstGeom prst="rect">
            <a:avLst/>
          </a:prstGeom>
          <a:noFill/>
          <a:ln w="9525">
            <a:noFill/>
            <a:miter lim="800000"/>
            <a:headEnd/>
            <a:tailEnd/>
          </a:ln>
          <a:effectLst/>
        </p:spPr>
        <p:txBody>
          <a:bodyPr>
            <a:spAutoFit/>
          </a:bodyPr>
          <a:lstStyle/>
          <a:p>
            <a:pPr>
              <a:spcBef>
                <a:spcPct val="50000"/>
              </a:spcBef>
              <a:defRPr/>
            </a:pPr>
            <a:endParaRPr lang="pt-PT" sz="1400" b="1" dirty="0">
              <a:solidFill>
                <a:srgbClr val="FF3300"/>
              </a:solidFill>
              <a:effectLst>
                <a:outerShdw blurRad="38100" dist="38100" dir="2700000" algn="tl">
                  <a:srgbClr val="C0C0C0"/>
                </a:outerShdw>
              </a:effectLst>
              <a:latin typeface="Arial" charset="0"/>
            </a:endParaRPr>
          </a:p>
        </p:txBody>
      </p:sp>
      <p:pic>
        <p:nvPicPr>
          <p:cNvPr id="7" name="Imagem 6">
            <a:extLst>
              <a:ext uri="{FF2B5EF4-FFF2-40B4-BE49-F238E27FC236}">
                <a16:creationId xmlns:a16="http://schemas.microsoft.com/office/drawing/2014/main" id="{54D42837-E70D-4C64-A8A7-E7F751502B92}"/>
              </a:ext>
            </a:extLst>
          </p:cNvPr>
          <p:cNvPicPr>
            <a:picLocks noChangeAspect="1"/>
          </p:cNvPicPr>
          <p:nvPr/>
        </p:nvPicPr>
        <p:blipFill>
          <a:blip r:embed="rId3"/>
          <a:stretch>
            <a:fillRect/>
          </a:stretch>
        </p:blipFill>
        <p:spPr>
          <a:xfrm>
            <a:off x="101225" y="904241"/>
            <a:ext cx="9014192" cy="266482"/>
          </a:xfrm>
          <a:prstGeom prst="rect">
            <a:avLst/>
          </a:prstGeom>
        </p:spPr>
      </p:pic>
      <p:sp>
        <p:nvSpPr>
          <p:cNvPr id="18" name="Rectângulo 19">
            <a:extLst>
              <a:ext uri="{FF2B5EF4-FFF2-40B4-BE49-F238E27FC236}">
                <a16:creationId xmlns:a16="http://schemas.microsoft.com/office/drawing/2014/main" id="{CC873ECC-2D88-4A22-91F1-E738DF9BE5E9}"/>
              </a:ext>
            </a:extLst>
          </p:cNvPr>
          <p:cNvSpPr/>
          <p:nvPr/>
        </p:nvSpPr>
        <p:spPr>
          <a:xfrm>
            <a:off x="5535613" y="610184"/>
            <a:ext cx="3505200" cy="261610"/>
          </a:xfrm>
          <a:prstGeom prst="rect">
            <a:avLst/>
          </a:prstGeom>
        </p:spPr>
        <p:txBody>
          <a:bodyPr wrap="square">
            <a:spAutoFit/>
          </a:bodyPr>
          <a:lstStyle/>
          <a:p>
            <a:pPr algn="r"/>
            <a:r>
              <a:rPr lang="pt-PT" sz="1100" b="1" cap="all" dirty="0">
                <a:highlight>
                  <a:srgbClr val="FFFF00"/>
                </a:highlight>
              </a:rPr>
              <a:t>ENGENHARIA INFORMÁTICA</a:t>
            </a:r>
            <a:endParaRPr lang="pt-PT" sz="1100" dirty="0">
              <a:highlight>
                <a:srgbClr val="FFFF00"/>
              </a:highlight>
            </a:endParaRPr>
          </a:p>
        </p:txBody>
      </p:sp>
      <p:pic>
        <p:nvPicPr>
          <p:cNvPr id="20" name="Imagem 19">
            <a:extLst>
              <a:ext uri="{FF2B5EF4-FFF2-40B4-BE49-F238E27FC236}">
                <a16:creationId xmlns:a16="http://schemas.microsoft.com/office/drawing/2014/main" id="{698D1AFC-0FD6-4DFA-A381-805A758D4B1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04047" y="81007"/>
            <a:ext cx="2689589" cy="668346"/>
          </a:xfrm>
          <a:prstGeom prst="rect">
            <a:avLst/>
          </a:prstGeom>
        </p:spPr>
      </p:pic>
      <p:sp>
        <p:nvSpPr>
          <p:cNvPr id="15" name="Text Box 10">
            <a:extLst>
              <a:ext uri="{FF2B5EF4-FFF2-40B4-BE49-F238E27FC236}">
                <a16:creationId xmlns:a16="http://schemas.microsoft.com/office/drawing/2014/main" id="{2AE8AC60-74C9-4824-90A3-A23A5C2A3A39}"/>
              </a:ext>
            </a:extLst>
          </p:cNvPr>
          <p:cNvSpPr txBox="1">
            <a:spLocks noChangeArrowheads="1"/>
          </p:cNvSpPr>
          <p:nvPr/>
        </p:nvSpPr>
        <p:spPr bwMode="auto">
          <a:xfrm>
            <a:off x="8288338" y="6296025"/>
            <a:ext cx="827087" cy="366713"/>
          </a:xfrm>
          <a:prstGeom prst="rect">
            <a:avLst/>
          </a:prstGeom>
          <a:noFill/>
          <a:ln w="9525">
            <a:noFill/>
            <a:miter lim="800000"/>
            <a:headEnd/>
            <a:tailEnd/>
          </a:ln>
        </p:spPr>
        <p:txBody>
          <a:bodyPr>
            <a:spAutoFit/>
          </a:bodyPr>
          <a:lstStyle/>
          <a:p>
            <a:pPr>
              <a:spcBef>
                <a:spcPct val="50000"/>
              </a:spcBef>
            </a:pPr>
            <a:endParaRPr lang="pt-PT"/>
          </a:p>
        </p:txBody>
      </p:sp>
      <p:sp>
        <p:nvSpPr>
          <p:cNvPr id="16" name="Rectangle 11">
            <a:extLst>
              <a:ext uri="{FF2B5EF4-FFF2-40B4-BE49-F238E27FC236}">
                <a16:creationId xmlns:a16="http://schemas.microsoft.com/office/drawing/2014/main" id="{07A20E72-4407-4F3E-98C6-99518A20CF4B}"/>
              </a:ext>
            </a:extLst>
          </p:cNvPr>
          <p:cNvSpPr>
            <a:spLocks noChangeArrowheads="1"/>
          </p:cNvSpPr>
          <p:nvPr/>
        </p:nvSpPr>
        <p:spPr bwMode="auto">
          <a:xfrm>
            <a:off x="8327571" y="6496091"/>
            <a:ext cx="936625" cy="260350"/>
          </a:xfrm>
          <a:prstGeom prst="rect">
            <a:avLst/>
          </a:prstGeom>
          <a:noFill/>
          <a:ln w="9525">
            <a:noFill/>
            <a:miter lim="800000"/>
            <a:headEnd/>
            <a:tailEnd/>
          </a:ln>
        </p:spPr>
        <p:txBody>
          <a:bodyPr anchor="ctr"/>
          <a:lstStyle/>
          <a:p>
            <a:pPr algn="ctr"/>
            <a:r>
              <a:rPr lang="pt-PT" sz="1000" dirty="0"/>
              <a:t>- </a:t>
            </a:r>
            <a:fld id="{1234D2FF-8FB9-47A1-B8C9-42A5F500BA2F}" type="slidenum">
              <a:rPr lang="pt-PT" sz="1000"/>
              <a:pPr algn="ctr"/>
              <a:t>36</a:t>
            </a:fld>
            <a:r>
              <a:rPr lang="pt-PT" sz="1000" dirty="0"/>
              <a:t> -</a:t>
            </a:r>
          </a:p>
        </p:txBody>
      </p:sp>
      <p:pic>
        <p:nvPicPr>
          <p:cNvPr id="17" name="Imagem 16">
            <a:extLst>
              <a:ext uri="{FF2B5EF4-FFF2-40B4-BE49-F238E27FC236}">
                <a16:creationId xmlns:a16="http://schemas.microsoft.com/office/drawing/2014/main" id="{AED8EEE7-4A6C-417E-A3EF-6BF0EA2102A5}"/>
              </a:ext>
            </a:extLst>
          </p:cNvPr>
          <p:cNvPicPr>
            <a:picLocks noChangeAspect="1"/>
          </p:cNvPicPr>
          <p:nvPr/>
        </p:nvPicPr>
        <p:blipFill>
          <a:blip r:embed="rId5"/>
          <a:stretch>
            <a:fillRect/>
          </a:stretch>
        </p:blipFill>
        <p:spPr>
          <a:xfrm>
            <a:off x="0" y="6320212"/>
            <a:ext cx="9144000" cy="253252"/>
          </a:xfrm>
          <a:prstGeom prst="rect">
            <a:avLst/>
          </a:prstGeom>
        </p:spPr>
      </p:pic>
      <p:sp>
        <p:nvSpPr>
          <p:cNvPr id="19" name="Subtítulo 2">
            <a:extLst>
              <a:ext uri="{FF2B5EF4-FFF2-40B4-BE49-F238E27FC236}">
                <a16:creationId xmlns:a16="http://schemas.microsoft.com/office/drawing/2014/main" id="{18C9A691-8CD2-4B06-B51B-700E27ED2FF7}"/>
              </a:ext>
            </a:extLst>
          </p:cNvPr>
          <p:cNvSpPr txBox="1">
            <a:spLocks/>
          </p:cNvSpPr>
          <p:nvPr/>
        </p:nvSpPr>
        <p:spPr>
          <a:xfrm>
            <a:off x="836017" y="6524516"/>
            <a:ext cx="7698382" cy="162409"/>
          </a:xfrm>
          <a:prstGeom prst="rect">
            <a:avLst/>
          </a:prstGeom>
        </p:spPr>
        <p:txBody>
          <a:bodyPr vert="horz" lIns="68580" tIns="34290" rIns="68580" bIns="3429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pt-PT" sz="900" dirty="0">
                <a:latin typeface="Arial" charset="0"/>
                <a:ea typeface="Arial" charset="0"/>
                <a:cs typeface="Arial" charset="0"/>
              </a:rPr>
              <a:t>@2022, 24522 – Inês Esteves – 26300 – Ana Rita Guimarães </a:t>
            </a:r>
            <a:r>
              <a:rPr lang="pt-PT" sz="900" b="1" dirty="0">
                <a:solidFill>
                  <a:srgbClr val="C00000"/>
                </a:solidFill>
                <a:latin typeface="Arial" charset="0"/>
                <a:ea typeface="Arial" charset="0"/>
                <a:cs typeface="Arial" charset="0"/>
              </a:rPr>
              <a:t>Unidade Curricular: INTELIGÊNCIA ARTIFICIAL </a:t>
            </a:r>
            <a:r>
              <a:rPr lang="pt-PT" sz="900" dirty="0">
                <a:latin typeface="Arial" charset="0"/>
                <a:ea typeface="Arial" charset="0"/>
                <a:cs typeface="Arial" charset="0"/>
              </a:rPr>
              <a:t>– Ano Letivo 2020/2022 </a:t>
            </a:r>
            <a:endParaRPr lang="pt-PT" sz="900" b="1" dirty="0">
              <a:latin typeface="Arial" charset="0"/>
              <a:ea typeface="Arial" charset="0"/>
              <a:cs typeface="Arial" charset="0"/>
            </a:endParaRPr>
          </a:p>
        </p:txBody>
      </p:sp>
      <p:pic>
        <p:nvPicPr>
          <p:cNvPr id="21" name="Imagem 20">
            <a:extLst>
              <a:ext uri="{FF2B5EF4-FFF2-40B4-BE49-F238E27FC236}">
                <a16:creationId xmlns:a16="http://schemas.microsoft.com/office/drawing/2014/main" id="{3E33BC33-E477-4247-B106-480F5560B06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8125" y="6488336"/>
            <a:ext cx="545959" cy="199802"/>
          </a:xfrm>
          <a:prstGeom prst="rect">
            <a:avLst/>
          </a:prstGeom>
        </p:spPr>
      </p:pic>
      <p:sp>
        <p:nvSpPr>
          <p:cNvPr id="22" name="CaixaDeTexto 21">
            <a:extLst>
              <a:ext uri="{FF2B5EF4-FFF2-40B4-BE49-F238E27FC236}">
                <a16:creationId xmlns:a16="http://schemas.microsoft.com/office/drawing/2014/main" id="{8E8AE569-C7F6-4CD1-97CE-5E46B36F9B26}"/>
              </a:ext>
            </a:extLst>
          </p:cNvPr>
          <p:cNvSpPr txBox="1"/>
          <p:nvPr/>
        </p:nvSpPr>
        <p:spPr>
          <a:xfrm>
            <a:off x="1309552" y="6588392"/>
            <a:ext cx="7680234" cy="253916"/>
          </a:xfrm>
          <a:prstGeom prst="rect">
            <a:avLst/>
          </a:prstGeom>
          <a:noFill/>
        </p:spPr>
        <p:txBody>
          <a:bodyPr wrap="square">
            <a:spAutoFit/>
          </a:bodyPr>
          <a:lstStyle/>
          <a:p>
            <a:r>
              <a:rPr lang="pt-PT" sz="1050" dirty="0">
                <a:latin typeface="Arial" charset="0"/>
                <a:ea typeface="Arial" charset="0"/>
                <a:cs typeface="Arial" charset="0"/>
              </a:rPr>
              <a:t>Trabalho Prático TP1~ desenvolver as capacidades dos estudantes na escrita de algoritmos de pesquisa de soluções</a:t>
            </a:r>
            <a:endParaRPr lang="pt-PT" sz="1050" dirty="0"/>
          </a:p>
        </p:txBody>
      </p:sp>
      <p:pic>
        <p:nvPicPr>
          <p:cNvPr id="3" name="Imagem 2">
            <a:extLst>
              <a:ext uri="{FF2B5EF4-FFF2-40B4-BE49-F238E27FC236}">
                <a16:creationId xmlns:a16="http://schemas.microsoft.com/office/drawing/2014/main" id="{3BB1DCD6-EDE3-2E10-8698-97D4C17C7AA9}"/>
              </a:ext>
            </a:extLst>
          </p:cNvPr>
          <p:cNvPicPr>
            <a:picLocks noChangeAspect="1"/>
          </p:cNvPicPr>
          <p:nvPr/>
        </p:nvPicPr>
        <p:blipFill>
          <a:blip r:embed="rId7"/>
          <a:stretch>
            <a:fillRect/>
          </a:stretch>
        </p:blipFill>
        <p:spPr>
          <a:xfrm>
            <a:off x="0" y="1107281"/>
            <a:ext cx="9144000" cy="4643438"/>
          </a:xfrm>
          <a:prstGeom prst="rect">
            <a:avLst/>
          </a:prstGeom>
        </p:spPr>
      </p:pic>
    </p:spTree>
    <p:extLst>
      <p:ext uri="{BB962C8B-B14F-4D97-AF65-F5344CB8AC3E}">
        <p14:creationId xmlns:p14="http://schemas.microsoft.com/office/powerpoint/2010/main" val="308505106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9" name="Text Box 13"/>
          <p:cNvSpPr txBox="1">
            <a:spLocks noChangeArrowheads="1"/>
          </p:cNvSpPr>
          <p:nvPr/>
        </p:nvSpPr>
        <p:spPr bwMode="auto">
          <a:xfrm>
            <a:off x="325438" y="554951"/>
            <a:ext cx="6981825" cy="400110"/>
          </a:xfrm>
          <a:prstGeom prst="rect">
            <a:avLst/>
          </a:prstGeom>
          <a:noFill/>
          <a:ln w="9525">
            <a:noFill/>
            <a:miter lim="800000"/>
            <a:headEnd/>
            <a:tailEnd/>
          </a:ln>
          <a:effectLst/>
        </p:spPr>
        <p:txBody>
          <a:bodyPr>
            <a:spAutoFit/>
          </a:bodyPr>
          <a:lstStyle/>
          <a:p>
            <a:pPr>
              <a:spcBef>
                <a:spcPct val="50000"/>
              </a:spcBef>
              <a:defRPr/>
            </a:pPr>
            <a:r>
              <a:rPr lang="pt-PT" sz="2000" b="1" dirty="0">
                <a:solidFill>
                  <a:srgbClr val="C00000"/>
                </a:solidFill>
                <a:effectLst>
                  <a:outerShdw blurRad="38100" dist="38100" dir="2700000" algn="tl">
                    <a:srgbClr val="C0C0C0"/>
                  </a:outerShdw>
                </a:effectLst>
                <a:latin typeface="Arial"/>
                <a:cs typeface="Arial"/>
              </a:rPr>
              <a:t>■</a:t>
            </a:r>
            <a:r>
              <a:rPr lang="pt-PT" sz="2000" b="1" dirty="0">
                <a:effectLst>
                  <a:outerShdw blurRad="38100" dist="38100" dir="2700000" algn="tl">
                    <a:srgbClr val="C0C0C0"/>
                  </a:outerShdw>
                </a:effectLst>
                <a:latin typeface="Arial"/>
                <a:cs typeface="Arial"/>
              </a:rPr>
              <a:t> 2. Descrição do Problema	</a:t>
            </a:r>
            <a:endParaRPr lang="pt-PT" sz="2000" b="1" dirty="0">
              <a:effectLst>
                <a:outerShdw blurRad="38100" dist="38100" dir="2700000" algn="tl">
                  <a:srgbClr val="C0C0C0"/>
                </a:outerShdw>
              </a:effectLst>
              <a:latin typeface="Arial" charset="0"/>
            </a:endParaRPr>
          </a:p>
        </p:txBody>
      </p:sp>
      <p:sp>
        <p:nvSpPr>
          <p:cNvPr id="10247" name="Line 15"/>
          <p:cNvSpPr>
            <a:spLocks noChangeShapeType="1"/>
          </p:cNvSpPr>
          <p:nvPr/>
        </p:nvSpPr>
        <p:spPr bwMode="auto">
          <a:xfrm>
            <a:off x="250825" y="0"/>
            <a:ext cx="0" cy="765175"/>
          </a:xfrm>
          <a:prstGeom prst="line">
            <a:avLst/>
          </a:prstGeom>
          <a:noFill/>
          <a:ln w="25400">
            <a:solidFill>
              <a:schemeClr val="tx1"/>
            </a:solidFill>
            <a:round/>
            <a:headEnd/>
            <a:tailEnd/>
          </a:ln>
        </p:spPr>
        <p:txBody>
          <a:bodyPr/>
          <a:lstStyle/>
          <a:p>
            <a:endParaRPr lang="pt-PT"/>
          </a:p>
        </p:txBody>
      </p:sp>
      <p:sp>
        <p:nvSpPr>
          <p:cNvPr id="9237" name="Text Box 21"/>
          <p:cNvSpPr txBox="1">
            <a:spLocks noChangeArrowheads="1"/>
          </p:cNvSpPr>
          <p:nvPr/>
        </p:nvSpPr>
        <p:spPr bwMode="auto">
          <a:xfrm>
            <a:off x="260350" y="44450"/>
            <a:ext cx="6981825" cy="304800"/>
          </a:xfrm>
          <a:prstGeom prst="rect">
            <a:avLst/>
          </a:prstGeom>
          <a:noFill/>
          <a:ln w="9525">
            <a:noFill/>
            <a:miter lim="800000"/>
            <a:headEnd/>
            <a:tailEnd/>
          </a:ln>
          <a:effectLst/>
        </p:spPr>
        <p:txBody>
          <a:bodyPr>
            <a:spAutoFit/>
          </a:bodyPr>
          <a:lstStyle/>
          <a:p>
            <a:pPr>
              <a:spcBef>
                <a:spcPct val="50000"/>
              </a:spcBef>
              <a:defRPr/>
            </a:pPr>
            <a:endParaRPr lang="pt-PT" sz="1400" b="1" dirty="0">
              <a:solidFill>
                <a:srgbClr val="FF3300"/>
              </a:solidFill>
              <a:effectLst>
                <a:outerShdw blurRad="38100" dist="38100" dir="2700000" algn="tl">
                  <a:srgbClr val="C0C0C0"/>
                </a:outerShdw>
              </a:effectLst>
              <a:latin typeface="Arial" charset="0"/>
            </a:endParaRPr>
          </a:p>
        </p:txBody>
      </p:sp>
      <p:pic>
        <p:nvPicPr>
          <p:cNvPr id="7" name="Imagem 6">
            <a:extLst>
              <a:ext uri="{FF2B5EF4-FFF2-40B4-BE49-F238E27FC236}">
                <a16:creationId xmlns:a16="http://schemas.microsoft.com/office/drawing/2014/main" id="{54D42837-E70D-4C64-A8A7-E7F751502B92}"/>
              </a:ext>
            </a:extLst>
          </p:cNvPr>
          <p:cNvPicPr>
            <a:picLocks noChangeAspect="1"/>
          </p:cNvPicPr>
          <p:nvPr/>
        </p:nvPicPr>
        <p:blipFill>
          <a:blip r:embed="rId3"/>
          <a:stretch>
            <a:fillRect/>
          </a:stretch>
        </p:blipFill>
        <p:spPr>
          <a:xfrm>
            <a:off x="101225" y="904241"/>
            <a:ext cx="9014192" cy="266482"/>
          </a:xfrm>
          <a:prstGeom prst="rect">
            <a:avLst/>
          </a:prstGeom>
        </p:spPr>
      </p:pic>
      <p:sp>
        <p:nvSpPr>
          <p:cNvPr id="18" name="Rectângulo 19">
            <a:extLst>
              <a:ext uri="{FF2B5EF4-FFF2-40B4-BE49-F238E27FC236}">
                <a16:creationId xmlns:a16="http://schemas.microsoft.com/office/drawing/2014/main" id="{CC873ECC-2D88-4A22-91F1-E738DF9BE5E9}"/>
              </a:ext>
            </a:extLst>
          </p:cNvPr>
          <p:cNvSpPr/>
          <p:nvPr/>
        </p:nvSpPr>
        <p:spPr>
          <a:xfrm>
            <a:off x="5535613" y="610184"/>
            <a:ext cx="3505200" cy="261610"/>
          </a:xfrm>
          <a:prstGeom prst="rect">
            <a:avLst/>
          </a:prstGeom>
        </p:spPr>
        <p:txBody>
          <a:bodyPr wrap="square">
            <a:spAutoFit/>
          </a:bodyPr>
          <a:lstStyle/>
          <a:p>
            <a:pPr algn="r"/>
            <a:r>
              <a:rPr lang="pt-PT" sz="1100" b="1" cap="all" dirty="0">
                <a:highlight>
                  <a:srgbClr val="FFFF00"/>
                </a:highlight>
              </a:rPr>
              <a:t>ENGENHARIA INFORMÁTICA</a:t>
            </a:r>
            <a:endParaRPr lang="pt-PT" sz="1100" dirty="0">
              <a:highlight>
                <a:srgbClr val="FFFF00"/>
              </a:highlight>
            </a:endParaRPr>
          </a:p>
        </p:txBody>
      </p:sp>
      <p:pic>
        <p:nvPicPr>
          <p:cNvPr id="20" name="Imagem 19">
            <a:extLst>
              <a:ext uri="{FF2B5EF4-FFF2-40B4-BE49-F238E27FC236}">
                <a16:creationId xmlns:a16="http://schemas.microsoft.com/office/drawing/2014/main" id="{698D1AFC-0FD6-4DFA-A381-805A758D4B1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04047" y="81007"/>
            <a:ext cx="2689589" cy="668346"/>
          </a:xfrm>
          <a:prstGeom prst="rect">
            <a:avLst/>
          </a:prstGeom>
        </p:spPr>
      </p:pic>
      <p:sp>
        <p:nvSpPr>
          <p:cNvPr id="15" name="Text Box 10">
            <a:extLst>
              <a:ext uri="{FF2B5EF4-FFF2-40B4-BE49-F238E27FC236}">
                <a16:creationId xmlns:a16="http://schemas.microsoft.com/office/drawing/2014/main" id="{2AE8AC60-74C9-4824-90A3-A23A5C2A3A39}"/>
              </a:ext>
            </a:extLst>
          </p:cNvPr>
          <p:cNvSpPr txBox="1">
            <a:spLocks noChangeArrowheads="1"/>
          </p:cNvSpPr>
          <p:nvPr/>
        </p:nvSpPr>
        <p:spPr bwMode="auto">
          <a:xfrm>
            <a:off x="8288338" y="6296025"/>
            <a:ext cx="827087" cy="366713"/>
          </a:xfrm>
          <a:prstGeom prst="rect">
            <a:avLst/>
          </a:prstGeom>
          <a:noFill/>
          <a:ln w="9525">
            <a:noFill/>
            <a:miter lim="800000"/>
            <a:headEnd/>
            <a:tailEnd/>
          </a:ln>
        </p:spPr>
        <p:txBody>
          <a:bodyPr>
            <a:spAutoFit/>
          </a:bodyPr>
          <a:lstStyle/>
          <a:p>
            <a:pPr>
              <a:spcBef>
                <a:spcPct val="50000"/>
              </a:spcBef>
            </a:pPr>
            <a:endParaRPr lang="pt-PT"/>
          </a:p>
        </p:txBody>
      </p:sp>
      <p:sp>
        <p:nvSpPr>
          <p:cNvPr id="16" name="Rectangle 11">
            <a:extLst>
              <a:ext uri="{FF2B5EF4-FFF2-40B4-BE49-F238E27FC236}">
                <a16:creationId xmlns:a16="http://schemas.microsoft.com/office/drawing/2014/main" id="{07A20E72-4407-4F3E-98C6-99518A20CF4B}"/>
              </a:ext>
            </a:extLst>
          </p:cNvPr>
          <p:cNvSpPr>
            <a:spLocks noChangeArrowheads="1"/>
          </p:cNvSpPr>
          <p:nvPr/>
        </p:nvSpPr>
        <p:spPr bwMode="auto">
          <a:xfrm>
            <a:off x="8327571" y="6496091"/>
            <a:ext cx="936625" cy="260350"/>
          </a:xfrm>
          <a:prstGeom prst="rect">
            <a:avLst/>
          </a:prstGeom>
          <a:noFill/>
          <a:ln w="9525">
            <a:noFill/>
            <a:miter lim="800000"/>
            <a:headEnd/>
            <a:tailEnd/>
          </a:ln>
        </p:spPr>
        <p:txBody>
          <a:bodyPr anchor="ctr"/>
          <a:lstStyle/>
          <a:p>
            <a:pPr algn="ctr"/>
            <a:r>
              <a:rPr lang="pt-PT" sz="1000" dirty="0"/>
              <a:t>- </a:t>
            </a:r>
            <a:fld id="{1234D2FF-8FB9-47A1-B8C9-42A5F500BA2F}" type="slidenum">
              <a:rPr lang="pt-PT" sz="1000"/>
              <a:pPr algn="ctr"/>
              <a:t>37</a:t>
            </a:fld>
            <a:r>
              <a:rPr lang="pt-PT" sz="1000" dirty="0"/>
              <a:t> -</a:t>
            </a:r>
          </a:p>
        </p:txBody>
      </p:sp>
      <p:pic>
        <p:nvPicPr>
          <p:cNvPr id="17" name="Imagem 16">
            <a:extLst>
              <a:ext uri="{FF2B5EF4-FFF2-40B4-BE49-F238E27FC236}">
                <a16:creationId xmlns:a16="http://schemas.microsoft.com/office/drawing/2014/main" id="{AED8EEE7-4A6C-417E-A3EF-6BF0EA2102A5}"/>
              </a:ext>
            </a:extLst>
          </p:cNvPr>
          <p:cNvPicPr>
            <a:picLocks noChangeAspect="1"/>
          </p:cNvPicPr>
          <p:nvPr/>
        </p:nvPicPr>
        <p:blipFill>
          <a:blip r:embed="rId5"/>
          <a:stretch>
            <a:fillRect/>
          </a:stretch>
        </p:blipFill>
        <p:spPr>
          <a:xfrm>
            <a:off x="0" y="6320212"/>
            <a:ext cx="9144000" cy="253252"/>
          </a:xfrm>
          <a:prstGeom prst="rect">
            <a:avLst/>
          </a:prstGeom>
        </p:spPr>
      </p:pic>
      <p:sp>
        <p:nvSpPr>
          <p:cNvPr id="19" name="Subtítulo 2">
            <a:extLst>
              <a:ext uri="{FF2B5EF4-FFF2-40B4-BE49-F238E27FC236}">
                <a16:creationId xmlns:a16="http://schemas.microsoft.com/office/drawing/2014/main" id="{18C9A691-8CD2-4B06-B51B-700E27ED2FF7}"/>
              </a:ext>
            </a:extLst>
          </p:cNvPr>
          <p:cNvSpPr txBox="1">
            <a:spLocks/>
          </p:cNvSpPr>
          <p:nvPr/>
        </p:nvSpPr>
        <p:spPr>
          <a:xfrm>
            <a:off x="836017" y="6524516"/>
            <a:ext cx="7698382" cy="162409"/>
          </a:xfrm>
          <a:prstGeom prst="rect">
            <a:avLst/>
          </a:prstGeom>
        </p:spPr>
        <p:txBody>
          <a:bodyPr vert="horz" lIns="68580" tIns="34290" rIns="68580" bIns="3429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pt-PT" sz="900" dirty="0">
                <a:latin typeface="Arial" charset="0"/>
                <a:ea typeface="Arial" charset="0"/>
                <a:cs typeface="Arial" charset="0"/>
              </a:rPr>
              <a:t>@2022, 24522 – Inês Esteves – 26300 – Ana Rita Guimarães </a:t>
            </a:r>
            <a:r>
              <a:rPr lang="pt-PT" sz="900" b="1" dirty="0">
                <a:solidFill>
                  <a:srgbClr val="C00000"/>
                </a:solidFill>
                <a:latin typeface="Arial" charset="0"/>
                <a:ea typeface="Arial" charset="0"/>
                <a:cs typeface="Arial" charset="0"/>
              </a:rPr>
              <a:t>Unidade Curricular: INTELIGÊNCIA ARTIFICIAL </a:t>
            </a:r>
            <a:r>
              <a:rPr lang="pt-PT" sz="900" dirty="0">
                <a:latin typeface="Arial" charset="0"/>
                <a:ea typeface="Arial" charset="0"/>
                <a:cs typeface="Arial" charset="0"/>
              </a:rPr>
              <a:t>– Ano Letivo 2020/2022 </a:t>
            </a:r>
            <a:endParaRPr lang="pt-PT" sz="900" b="1" dirty="0">
              <a:latin typeface="Arial" charset="0"/>
              <a:ea typeface="Arial" charset="0"/>
              <a:cs typeface="Arial" charset="0"/>
            </a:endParaRPr>
          </a:p>
        </p:txBody>
      </p:sp>
      <p:pic>
        <p:nvPicPr>
          <p:cNvPr id="21" name="Imagem 20">
            <a:extLst>
              <a:ext uri="{FF2B5EF4-FFF2-40B4-BE49-F238E27FC236}">
                <a16:creationId xmlns:a16="http://schemas.microsoft.com/office/drawing/2014/main" id="{3E33BC33-E477-4247-B106-480F5560B06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8125" y="6488336"/>
            <a:ext cx="545959" cy="199802"/>
          </a:xfrm>
          <a:prstGeom prst="rect">
            <a:avLst/>
          </a:prstGeom>
        </p:spPr>
      </p:pic>
      <p:sp>
        <p:nvSpPr>
          <p:cNvPr id="22" name="CaixaDeTexto 21">
            <a:extLst>
              <a:ext uri="{FF2B5EF4-FFF2-40B4-BE49-F238E27FC236}">
                <a16:creationId xmlns:a16="http://schemas.microsoft.com/office/drawing/2014/main" id="{8E8AE569-C7F6-4CD1-97CE-5E46B36F9B26}"/>
              </a:ext>
            </a:extLst>
          </p:cNvPr>
          <p:cNvSpPr txBox="1"/>
          <p:nvPr/>
        </p:nvSpPr>
        <p:spPr>
          <a:xfrm>
            <a:off x="1309552" y="6588392"/>
            <a:ext cx="7680234" cy="253916"/>
          </a:xfrm>
          <a:prstGeom prst="rect">
            <a:avLst/>
          </a:prstGeom>
          <a:noFill/>
        </p:spPr>
        <p:txBody>
          <a:bodyPr wrap="square">
            <a:spAutoFit/>
          </a:bodyPr>
          <a:lstStyle/>
          <a:p>
            <a:r>
              <a:rPr lang="pt-PT" sz="1050" dirty="0">
                <a:latin typeface="Arial" charset="0"/>
                <a:ea typeface="Arial" charset="0"/>
                <a:cs typeface="Arial" charset="0"/>
              </a:rPr>
              <a:t>Trabalho Prático TP1~ desenvolver as capacidades dos estudantes na escrita de algoritmos de pesquisa de soluções</a:t>
            </a:r>
            <a:endParaRPr lang="pt-PT" sz="1050" dirty="0"/>
          </a:p>
        </p:txBody>
      </p:sp>
      <p:pic>
        <p:nvPicPr>
          <p:cNvPr id="4" name="Imagem 3">
            <a:extLst>
              <a:ext uri="{FF2B5EF4-FFF2-40B4-BE49-F238E27FC236}">
                <a16:creationId xmlns:a16="http://schemas.microsoft.com/office/drawing/2014/main" id="{2A734479-A143-C154-9C3D-19DE6BF9BD44}"/>
              </a:ext>
            </a:extLst>
          </p:cNvPr>
          <p:cNvPicPr>
            <a:picLocks noChangeAspect="1"/>
          </p:cNvPicPr>
          <p:nvPr/>
        </p:nvPicPr>
        <p:blipFill>
          <a:blip r:embed="rId7"/>
          <a:stretch>
            <a:fillRect/>
          </a:stretch>
        </p:blipFill>
        <p:spPr>
          <a:xfrm>
            <a:off x="0" y="1320166"/>
            <a:ext cx="9144000" cy="4766809"/>
          </a:xfrm>
          <a:prstGeom prst="rect">
            <a:avLst/>
          </a:prstGeom>
        </p:spPr>
      </p:pic>
    </p:spTree>
    <p:extLst>
      <p:ext uri="{BB962C8B-B14F-4D97-AF65-F5344CB8AC3E}">
        <p14:creationId xmlns:p14="http://schemas.microsoft.com/office/powerpoint/2010/main" val="94584989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9" name="Text Box 13"/>
          <p:cNvSpPr txBox="1">
            <a:spLocks noChangeArrowheads="1"/>
          </p:cNvSpPr>
          <p:nvPr/>
        </p:nvSpPr>
        <p:spPr bwMode="auto">
          <a:xfrm>
            <a:off x="325438" y="554951"/>
            <a:ext cx="6981825" cy="400110"/>
          </a:xfrm>
          <a:prstGeom prst="rect">
            <a:avLst/>
          </a:prstGeom>
          <a:noFill/>
          <a:ln w="9525">
            <a:noFill/>
            <a:miter lim="800000"/>
            <a:headEnd/>
            <a:tailEnd/>
          </a:ln>
          <a:effectLst/>
        </p:spPr>
        <p:txBody>
          <a:bodyPr>
            <a:spAutoFit/>
          </a:bodyPr>
          <a:lstStyle/>
          <a:p>
            <a:pPr>
              <a:spcBef>
                <a:spcPct val="50000"/>
              </a:spcBef>
              <a:defRPr/>
            </a:pPr>
            <a:r>
              <a:rPr lang="pt-PT" sz="2000" b="1" dirty="0">
                <a:solidFill>
                  <a:srgbClr val="C00000"/>
                </a:solidFill>
                <a:effectLst>
                  <a:outerShdw blurRad="38100" dist="38100" dir="2700000" algn="tl">
                    <a:srgbClr val="C0C0C0"/>
                  </a:outerShdw>
                </a:effectLst>
                <a:latin typeface="Arial"/>
                <a:cs typeface="Arial"/>
              </a:rPr>
              <a:t>■</a:t>
            </a:r>
            <a:r>
              <a:rPr lang="pt-PT" sz="2000" b="1" dirty="0">
                <a:effectLst>
                  <a:outerShdw blurRad="38100" dist="38100" dir="2700000" algn="tl">
                    <a:srgbClr val="C0C0C0"/>
                  </a:outerShdw>
                </a:effectLst>
                <a:latin typeface="Arial"/>
                <a:cs typeface="Arial"/>
              </a:rPr>
              <a:t> 2. Descrição do Problema	</a:t>
            </a:r>
            <a:endParaRPr lang="pt-PT" sz="2000" b="1" dirty="0">
              <a:effectLst>
                <a:outerShdw blurRad="38100" dist="38100" dir="2700000" algn="tl">
                  <a:srgbClr val="C0C0C0"/>
                </a:outerShdw>
              </a:effectLst>
              <a:latin typeface="Arial" charset="0"/>
            </a:endParaRPr>
          </a:p>
        </p:txBody>
      </p:sp>
      <p:sp>
        <p:nvSpPr>
          <p:cNvPr id="10247" name="Line 15"/>
          <p:cNvSpPr>
            <a:spLocks noChangeShapeType="1"/>
          </p:cNvSpPr>
          <p:nvPr/>
        </p:nvSpPr>
        <p:spPr bwMode="auto">
          <a:xfrm>
            <a:off x="250825" y="0"/>
            <a:ext cx="0" cy="765175"/>
          </a:xfrm>
          <a:prstGeom prst="line">
            <a:avLst/>
          </a:prstGeom>
          <a:noFill/>
          <a:ln w="25400">
            <a:solidFill>
              <a:schemeClr val="tx1"/>
            </a:solidFill>
            <a:round/>
            <a:headEnd/>
            <a:tailEnd/>
          </a:ln>
        </p:spPr>
        <p:txBody>
          <a:bodyPr/>
          <a:lstStyle/>
          <a:p>
            <a:endParaRPr lang="pt-PT"/>
          </a:p>
        </p:txBody>
      </p:sp>
      <p:sp>
        <p:nvSpPr>
          <p:cNvPr id="9237" name="Text Box 21"/>
          <p:cNvSpPr txBox="1">
            <a:spLocks noChangeArrowheads="1"/>
          </p:cNvSpPr>
          <p:nvPr/>
        </p:nvSpPr>
        <p:spPr bwMode="auto">
          <a:xfrm>
            <a:off x="260350" y="44450"/>
            <a:ext cx="6981825" cy="304800"/>
          </a:xfrm>
          <a:prstGeom prst="rect">
            <a:avLst/>
          </a:prstGeom>
          <a:noFill/>
          <a:ln w="9525">
            <a:noFill/>
            <a:miter lim="800000"/>
            <a:headEnd/>
            <a:tailEnd/>
          </a:ln>
          <a:effectLst/>
        </p:spPr>
        <p:txBody>
          <a:bodyPr>
            <a:spAutoFit/>
          </a:bodyPr>
          <a:lstStyle/>
          <a:p>
            <a:pPr>
              <a:spcBef>
                <a:spcPct val="50000"/>
              </a:spcBef>
              <a:defRPr/>
            </a:pPr>
            <a:endParaRPr lang="pt-PT" sz="1400" b="1" dirty="0">
              <a:solidFill>
                <a:srgbClr val="FF3300"/>
              </a:solidFill>
              <a:effectLst>
                <a:outerShdw blurRad="38100" dist="38100" dir="2700000" algn="tl">
                  <a:srgbClr val="C0C0C0"/>
                </a:outerShdw>
              </a:effectLst>
              <a:latin typeface="Arial" charset="0"/>
            </a:endParaRPr>
          </a:p>
        </p:txBody>
      </p:sp>
      <p:pic>
        <p:nvPicPr>
          <p:cNvPr id="7" name="Imagem 6">
            <a:extLst>
              <a:ext uri="{FF2B5EF4-FFF2-40B4-BE49-F238E27FC236}">
                <a16:creationId xmlns:a16="http://schemas.microsoft.com/office/drawing/2014/main" id="{54D42837-E70D-4C64-A8A7-E7F751502B92}"/>
              </a:ext>
            </a:extLst>
          </p:cNvPr>
          <p:cNvPicPr>
            <a:picLocks noChangeAspect="1"/>
          </p:cNvPicPr>
          <p:nvPr/>
        </p:nvPicPr>
        <p:blipFill>
          <a:blip r:embed="rId3"/>
          <a:stretch>
            <a:fillRect/>
          </a:stretch>
        </p:blipFill>
        <p:spPr>
          <a:xfrm>
            <a:off x="101225" y="904241"/>
            <a:ext cx="9014192" cy="266482"/>
          </a:xfrm>
          <a:prstGeom prst="rect">
            <a:avLst/>
          </a:prstGeom>
        </p:spPr>
      </p:pic>
      <p:sp>
        <p:nvSpPr>
          <p:cNvPr id="18" name="Rectângulo 19">
            <a:extLst>
              <a:ext uri="{FF2B5EF4-FFF2-40B4-BE49-F238E27FC236}">
                <a16:creationId xmlns:a16="http://schemas.microsoft.com/office/drawing/2014/main" id="{CC873ECC-2D88-4A22-91F1-E738DF9BE5E9}"/>
              </a:ext>
            </a:extLst>
          </p:cNvPr>
          <p:cNvSpPr/>
          <p:nvPr/>
        </p:nvSpPr>
        <p:spPr>
          <a:xfrm>
            <a:off x="5535613" y="610184"/>
            <a:ext cx="3505200" cy="261610"/>
          </a:xfrm>
          <a:prstGeom prst="rect">
            <a:avLst/>
          </a:prstGeom>
        </p:spPr>
        <p:txBody>
          <a:bodyPr wrap="square">
            <a:spAutoFit/>
          </a:bodyPr>
          <a:lstStyle/>
          <a:p>
            <a:pPr algn="r"/>
            <a:r>
              <a:rPr lang="pt-PT" sz="1100" b="1" cap="all" dirty="0">
                <a:highlight>
                  <a:srgbClr val="FFFF00"/>
                </a:highlight>
              </a:rPr>
              <a:t>ENGENHARIA INFORMÁTICA</a:t>
            </a:r>
            <a:endParaRPr lang="pt-PT" sz="1100" dirty="0">
              <a:highlight>
                <a:srgbClr val="FFFF00"/>
              </a:highlight>
            </a:endParaRPr>
          </a:p>
        </p:txBody>
      </p:sp>
      <p:pic>
        <p:nvPicPr>
          <p:cNvPr id="20" name="Imagem 19">
            <a:extLst>
              <a:ext uri="{FF2B5EF4-FFF2-40B4-BE49-F238E27FC236}">
                <a16:creationId xmlns:a16="http://schemas.microsoft.com/office/drawing/2014/main" id="{698D1AFC-0FD6-4DFA-A381-805A758D4B1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04047" y="81007"/>
            <a:ext cx="2689589" cy="668346"/>
          </a:xfrm>
          <a:prstGeom prst="rect">
            <a:avLst/>
          </a:prstGeom>
        </p:spPr>
      </p:pic>
      <p:sp>
        <p:nvSpPr>
          <p:cNvPr id="15" name="Text Box 10">
            <a:extLst>
              <a:ext uri="{FF2B5EF4-FFF2-40B4-BE49-F238E27FC236}">
                <a16:creationId xmlns:a16="http://schemas.microsoft.com/office/drawing/2014/main" id="{2AE8AC60-74C9-4824-90A3-A23A5C2A3A39}"/>
              </a:ext>
            </a:extLst>
          </p:cNvPr>
          <p:cNvSpPr txBox="1">
            <a:spLocks noChangeArrowheads="1"/>
          </p:cNvSpPr>
          <p:nvPr/>
        </p:nvSpPr>
        <p:spPr bwMode="auto">
          <a:xfrm>
            <a:off x="8288338" y="6296025"/>
            <a:ext cx="827087" cy="366713"/>
          </a:xfrm>
          <a:prstGeom prst="rect">
            <a:avLst/>
          </a:prstGeom>
          <a:noFill/>
          <a:ln w="9525">
            <a:noFill/>
            <a:miter lim="800000"/>
            <a:headEnd/>
            <a:tailEnd/>
          </a:ln>
        </p:spPr>
        <p:txBody>
          <a:bodyPr>
            <a:spAutoFit/>
          </a:bodyPr>
          <a:lstStyle/>
          <a:p>
            <a:pPr>
              <a:spcBef>
                <a:spcPct val="50000"/>
              </a:spcBef>
            </a:pPr>
            <a:endParaRPr lang="pt-PT"/>
          </a:p>
        </p:txBody>
      </p:sp>
      <p:sp>
        <p:nvSpPr>
          <p:cNvPr id="16" name="Rectangle 11">
            <a:extLst>
              <a:ext uri="{FF2B5EF4-FFF2-40B4-BE49-F238E27FC236}">
                <a16:creationId xmlns:a16="http://schemas.microsoft.com/office/drawing/2014/main" id="{07A20E72-4407-4F3E-98C6-99518A20CF4B}"/>
              </a:ext>
            </a:extLst>
          </p:cNvPr>
          <p:cNvSpPr>
            <a:spLocks noChangeArrowheads="1"/>
          </p:cNvSpPr>
          <p:nvPr/>
        </p:nvSpPr>
        <p:spPr bwMode="auto">
          <a:xfrm>
            <a:off x="8327571" y="6496091"/>
            <a:ext cx="936625" cy="260350"/>
          </a:xfrm>
          <a:prstGeom prst="rect">
            <a:avLst/>
          </a:prstGeom>
          <a:noFill/>
          <a:ln w="9525">
            <a:noFill/>
            <a:miter lim="800000"/>
            <a:headEnd/>
            <a:tailEnd/>
          </a:ln>
        </p:spPr>
        <p:txBody>
          <a:bodyPr anchor="ctr"/>
          <a:lstStyle/>
          <a:p>
            <a:pPr algn="ctr"/>
            <a:r>
              <a:rPr lang="pt-PT" sz="1000" dirty="0"/>
              <a:t>- </a:t>
            </a:r>
            <a:fld id="{1234D2FF-8FB9-47A1-B8C9-42A5F500BA2F}" type="slidenum">
              <a:rPr lang="pt-PT" sz="1000"/>
              <a:pPr algn="ctr"/>
              <a:t>38</a:t>
            </a:fld>
            <a:r>
              <a:rPr lang="pt-PT" sz="1000" dirty="0"/>
              <a:t> -</a:t>
            </a:r>
          </a:p>
        </p:txBody>
      </p:sp>
      <p:pic>
        <p:nvPicPr>
          <p:cNvPr id="17" name="Imagem 16">
            <a:extLst>
              <a:ext uri="{FF2B5EF4-FFF2-40B4-BE49-F238E27FC236}">
                <a16:creationId xmlns:a16="http://schemas.microsoft.com/office/drawing/2014/main" id="{AED8EEE7-4A6C-417E-A3EF-6BF0EA2102A5}"/>
              </a:ext>
            </a:extLst>
          </p:cNvPr>
          <p:cNvPicPr>
            <a:picLocks noChangeAspect="1"/>
          </p:cNvPicPr>
          <p:nvPr/>
        </p:nvPicPr>
        <p:blipFill>
          <a:blip r:embed="rId5"/>
          <a:stretch>
            <a:fillRect/>
          </a:stretch>
        </p:blipFill>
        <p:spPr>
          <a:xfrm>
            <a:off x="0" y="6320212"/>
            <a:ext cx="9144000" cy="253252"/>
          </a:xfrm>
          <a:prstGeom prst="rect">
            <a:avLst/>
          </a:prstGeom>
        </p:spPr>
      </p:pic>
      <p:sp>
        <p:nvSpPr>
          <p:cNvPr id="19" name="Subtítulo 2">
            <a:extLst>
              <a:ext uri="{FF2B5EF4-FFF2-40B4-BE49-F238E27FC236}">
                <a16:creationId xmlns:a16="http://schemas.microsoft.com/office/drawing/2014/main" id="{18C9A691-8CD2-4B06-B51B-700E27ED2FF7}"/>
              </a:ext>
            </a:extLst>
          </p:cNvPr>
          <p:cNvSpPr txBox="1">
            <a:spLocks/>
          </p:cNvSpPr>
          <p:nvPr/>
        </p:nvSpPr>
        <p:spPr>
          <a:xfrm>
            <a:off x="836017" y="6524516"/>
            <a:ext cx="7698382" cy="162409"/>
          </a:xfrm>
          <a:prstGeom prst="rect">
            <a:avLst/>
          </a:prstGeom>
        </p:spPr>
        <p:txBody>
          <a:bodyPr vert="horz" lIns="68580" tIns="34290" rIns="68580" bIns="3429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pt-PT" sz="900" dirty="0">
                <a:latin typeface="Arial" charset="0"/>
                <a:ea typeface="Arial" charset="0"/>
                <a:cs typeface="Arial" charset="0"/>
              </a:rPr>
              <a:t>@2022, 24522 – Inês Esteves – 26300 – Ana Rita Guimarães </a:t>
            </a:r>
            <a:r>
              <a:rPr lang="pt-PT" sz="900" b="1" dirty="0">
                <a:solidFill>
                  <a:srgbClr val="C00000"/>
                </a:solidFill>
                <a:latin typeface="Arial" charset="0"/>
                <a:ea typeface="Arial" charset="0"/>
                <a:cs typeface="Arial" charset="0"/>
              </a:rPr>
              <a:t>Unidade Curricular: INTELIGÊNCIA ARTIFICIAL </a:t>
            </a:r>
            <a:r>
              <a:rPr lang="pt-PT" sz="900" dirty="0">
                <a:latin typeface="Arial" charset="0"/>
                <a:ea typeface="Arial" charset="0"/>
                <a:cs typeface="Arial" charset="0"/>
              </a:rPr>
              <a:t>– Ano Letivo 2020/2022 </a:t>
            </a:r>
            <a:endParaRPr lang="pt-PT" sz="900" b="1" dirty="0">
              <a:latin typeface="Arial" charset="0"/>
              <a:ea typeface="Arial" charset="0"/>
              <a:cs typeface="Arial" charset="0"/>
            </a:endParaRPr>
          </a:p>
        </p:txBody>
      </p:sp>
      <p:pic>
        <p:nvPicPr>
          <p:cNvPr id="21" name="Imagem 20">
            <a:extLst>
              <a:ext uri="{FF2B5EF4-FFF2-40B4-BE49-F238E27FC236}">
                <a16:creationId xmlns:a16="http://schemas.microsoft.com/office/drawing/2014/main" id="{3E33BC33-E477-4247-B106-480F5560B06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8125" y="6488336"/>
            <a:ext cx="545959" cy="199802"/>
          </a:xfrm>
          <a:prstGeom prst="rect">
            <a:avLst/>
          </a:prstGeom>
        </p:spPr>
      </p:pic>
      <p:sp>
        <p:nvSpPr>
          <p:cNvPr id="22" name="CaixaDeTexto 21">
            <a:extLst>
              <a:ext uri="{FF2B5EF4-FFF2-40B4-BE49-F238E27FC236}">
                <a16:creationId xmlns:a16="http://schemas.microsoft.com/office/drawing/2014/main" id="{8E8AE569-C7F6-4CD1-97CE-5E46B36F9B26}"/>
              </a:ext>
            </a:extLst>
          </p:cNvPr>
          <p:cNvSpPr txBox="1"/>
          <p:nvPr/>
        </p:nvSpPr>
        <p:spPr>
          <a:xfrm>
            <a:off x="1309552" y="6588392"/>
            <a:ext cx="7680234" cy="253916"/>
          </a:xfrm>
          <a:prstGeom prst="rect">
            <a:avLst/>
          </a:prstGeom>
          <a:noFill/>
        </p:spPr>
        <p:txBody>
          <a:bodyPr wrap="square">
            <a:spAutoFit/>
          </a:bodyPr>
          <a:lstStyle/>
          <a:p>
            <a:r>
              <a:rPr lang="pt-PT" sz="1050" dirty="0">
                <a:latin typeface="Arial" charset="0"/>
                <a:ea typeface="Arial" charset="0"/>
                <a:cs typeface="Arial" charset="0"/>
              </a:rPr>
              <a:t>Trabalho Prático TP1~ desenvolver as capacidades dos estudantes na escrita de algoritmos de pesquisa de soluções</a:t>
            </a:r>
            <a:endParaRPr lang="pt-PT" sz="1050" dirty="0"/>
          </a:p>
        </p:txBody>
      </p:sp>
      <p:pic>
        <p:nvPicPr>
          <p:cNvPr id="3" name="Imagem 2">
            <a:extLst>
              <a:ext uri="{FF2B5EF4-FFF2-40B4-BE49-F238E27FC236}">
                <a16:creationId xmlns:a16="http://schemas.microsoft.com/office/drawing/2014/main" id="{B89879EF-28DB-5BEB-DE4B-FFFB2B34E105}"/>
              </a:ext>
            </a:extLst>
          </p:cNvPr>
          <p:cNvPicPr>
            <a:picLocks noChangeAspect="1"/>
          </p:cNvPicPr>
          <p:nvPr/>
        </p:nvPicPr>
        <p:blipFill>
          <a:blip r:embed="rId7"/>
          <a:stretch>
            <a:fillRect/>
          </a:stretch>
        </p:blipFill>
        <p:spPr>
          <a:xfrm>
            <a:off x="0" y="1157732"/>
            <a:ext cx="9144000" cy="4542535"/>
          </a:xfrm>
          <a:prstGeom prst="rect">
            <a:avLst/>
          </a:prstGeom>
        </p:spPr>
      </p:pic>
    </p:spTree>
    <p:extLst>
      <p:ext uri="{BB962C8B-B14F-4D97-AF65-F5344CB8AC3E}">
        <p14:creationId xmlns:p14="http://schemas.microsoft.com/office/powerpoint/2010/main" val="170862691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m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Subtítulo 2"/>
          <p:cNvSpPr>
            <a:spLocks noGrp="1"/>
          </p:cNvSpPr>
          <p:nvPr>
            <p:ph type="subTitle" idx="1"/>
          </p:nvPr>
        </p:nvSpPr>
        <p:spPr>
          <a:xfrm>
            <a:off x="2000250" y="5867400"/>
            <a:ext cx="5143500" cy="489738"/>
          </a:xfrm>
        </p:spPr>
        <p:txBody>
          <a:bodyPr>
            <a:normAutofit/>
          </a:bodyPr>
          <a:lstStyle/>
          <a:p>
            <a:r>
              <a:rPr lang="pt-PT" sz="1500" dirty="0" err="1">
                <a:solidFill>
                  <a:schemeClr val="bg1"/>
                </a:solidFill>
                <a:latin typeface="Arial" charset="0"/>
                <a:ea typeface="Arial" charset="0"/>
                <a:cs typeface="Arial" charset="0"/>
              </a:rPr>
              <a:t>www.ipvc.pt</a:t>
            </a:r>
            <a:endParaRPr lang="pt-PT" sz="1500" dirty="0">
              <a:solidFill>
                <a:schemeClr val="bg1"/>
              </a:solidFill>
              <a:latin typeface="Arial" charset="0"/>
              <a:ea typeface="Arial" charset="0"/>
              <a:cs typeface="Arial" charset="0"/>
            </a:endParaRPr>
          </a:p>
        </p:txBody>
      </p:sp>
      <p:pic>
        <p:nvPicPr>
          <p:cNvPr id="4" name="Imagem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47606" y="3409950"/>
            <a:ext cx="4048787" cy="1006100"/>
          </a:xfrm>
          <a:prstGeom prst="rect">
            <a:avLst/>
          </a:prstGeom>
        </p:spPr>
      </p:pic>
    </p:spTree>
    <p:extLst>
      <p:ext uri="{BB962C8B-B14F-4D97-AF65-F5344CB8AC3E}">
        <p14:creationId xmlns:p14="http://schemas.microsoft.com/office/powerpoint/2010/main" val="9472599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9" name="Text Box 13"/>
          <p:cNvSpPr txBox="1">
            <a:spLocks noChangeArrowheads="1"/>
          </p:cNvSpPr>
          <p:nvPr/>
        </p:nvSpPr>
        <p:spPr bwMode="auto">
          <a:xfrm>
            <a:off x="306388" y="557213"/>
            <a:ext cx="6981825" cy="861774"/>
          </a:xfrm>
          <a:prstGeom prst="rect">
            <a:avLst/>
          </a:prstGeom>
          <a:noFill/>
          <a:ln w="9525">
            <a:noFill/>
            <a:miter lim="800000"/>
            <a:headEnd/>
            <a:tailEnd/>
          </a:ln>
          <a:effectLst/>
        </p:spPr>
        <p:txBody>
          <a:bodyPr>
            <a:spAutoFit/>
          </a:bodyPr>
          <a:lstStyle/>
          <a:p>
            <a:pPr>
              <a:spcBef>
                <a:spcPct val="50000"/>
              </a:spcBef>
              <a:defRPr/>
            </a:pPr>
            <a:r>
              <a:rPr lang="pt-PT" sz="2000" b="1" dirty="0">
                <a:solidFill>
                  <a:srgbClr val="C00000"/>
                </a:solidFill>
                <a:effectLst>
                  <a:outerShdw blurRad="38100" dist="38100" dir="2700000" algn="tl">
                    <a:srgbClr val="C0C0C0"/>
                  </a:outerShdw>
                </a:effectLst>
                <a:latin typeface="Arial"/>
                <a:cs typeface="Arial"/>
              </a:rPr>
              <a:t>■</a:t>
            </a:r>
            <a:r>
              <a:rPr lang="pt-PT" sz="2000" b="1" dirty="0">
                <a:effectLst>
                  <a:outerShdw blurRad="38100" dist="38100" dir="2700000" algn="tl">
                    <a:srgbClr val="C0C0C0"/>
                  </a:outerShdw>
                </a:effectLst>
                <a:latin typeface="Arial"/>
                <a:cs typeface="Arial"/>
              </a:rPr>
              <a:t> </a:t>
            </a:r>
            <a:r>
              <a:rPr lang="pt-PT" altLang="pt-PT"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Introdução – motivação</a:t>
            </a:r>
          </a:p>
          <a:p>
            <a:pPr>
              <a:spcBef>
                <a:spcPct val="50000"/>
              </a:spcBef>
              <a:defRPr/>
            </a:pPr>
            <a:endParaRPr lang="pt-PT" sz="2000" b="1" dirty="0">
              <a:effectLst>
                <a:outerShdw blurRad="38100" dist="38100" dir="2700000" algn="tl">
                  <a:srgbClr val="C0C0C0"/>
                </a:outerShdw>
              </a:effectLst>
              <a:latin typeface="Arial" charset="0"/>
            </a:endParaRPr>
          </a:p>
        </p:txBody>
      </p:sp>
      <p:sp>
        <p:nvSpPr>
          <p:cNvPr id="10247" name="Line 15"/>
          <p:cNvSpPr>
            <a:spLocks noChangeShapeType="1"/>
          </p:cNvSpPr>
          <p:nvPr/>
        </p:nvSpPr>
        <p:spPr bwMode="auto">
          <a:xfrm>
            <a:off x="250825" y="0"/>
            <a:ext cx="0" cy="765175"/>
          </a:xfrm>
          <a:prstGeom prst="line">
            <a:avLst/>
          </a:prstGeom>
          <a:noFill/>
          <a:ln w="25400">
            <a:solidFill>
              <a:schemeClr val="tx1"/>
            </a:solidFill>
            <a:round/>
            <a:headEnd/>
            <a:tailEnd/>
          </a:ln>
        </p:spPr>
        <p:txBody>
          <a:bodyPr/>
          <a:lstStyle/>
          <a:p>
            <a:endParaRPr lang="pt-PT"/>
          </a:p>
        </p:txBody>
      </p:sp>
      <p:sp>
        <p:nvSpPr>
          <p:cNvPr id="9237" name="Text Box 21"/>
          <p:cNvSpPr txBox="1">
            <a:spLocks noChangeArrowheads="1"/>
          </p:cNvSpPr>
          <p:nvPr/>
        </p:nvSpPr>
        <p:spPr bwMode="auto">
          <a:xfrm>
            <a:off x="260350" y="44450"/>
            <a:ext cx="6981825" cy="304800"/>
          </a:xfrm>
          <a:prstGeom prst="rect">
            <a:avLst/>
          </a:prstGeom>
          <a:noFill/>
          <a:ln w="9525">
            <a:noFill/>
            <a:miter lim="800000"/>
            <a:headEnd/>
            <a:tailEnd/>
          </a:ln>
          <a:effectLst/>
        </p:spPr>
        <p:txBody>
          <a:bodyPr>
            <a:spAutoFit/>
          </a:bodyPr>
          <a:lstStyle/>
          <a:p>
            <a:pPr>
              <a:spcBef>
                <a:spcPct val="50000"/>
              </a:spcBef>
              <a:defRPr/>
            </a:pPr>
            <a:endParaRPr lang="pt-PT" sz="1400" b="1" dirty="0">
              <a:solidFill>
                <a:srgbClr val="FF3300"/>
              </a:solidFill>
              <a:effectLst>
                <a:outerShdw blurRad="38100" dist="38100" dir="2700000" algn="tl">
                  <a:srgbClr val="C0C0C0"/>
                </a:outerShdw>
              </a:effectLst>
              <a:latin typeface="Arial" charset="0"/>
            </a:endParaRPr>
          </a:p>
        </p:txBody>
      </p:sp>
      <p:pic>
        <p:nvPicPr>
          <p:cNvPr id="7" name="Imagem 6">
            <a:extLst>
              <a:ext uri="{FF2B5EF4-FFF2-40B4-BE49-F238E27FC236}">
                <a16:creationId xmlns:a16="http://schemas.microsoft.com/office/drawing/2014/main" id="{54D42837-E70D-4C64-A8A7-E7F751502B92}"/>
              </a:ext>
            </a:extLst>
          </p:cNvPr>
          <p:cNvPicPr>
            <a:picLocks noChangeAspect="1"/>
          </p:cNvPicPr>
          <p:nvPr/>
        </p:nvPicPr>
        <p:blipFill>
          <a:blip r:embed="rId3"/>
          <a:stretch>
            <a:fillRect/>
          </a:stretch>
        </p:blipFill>
        <p:spPr>
          <a:xfrm>
            <a:off x="101225" y="904241"/>
            <a:ext cx="9014192" cy="266482"/>
          </a:xfrm>
          <a:prstGeom prst="rect">
            <a:avLst/>
          </a:prstGeom>
        </p:spPr>
      </p:pic>
      <p:sp>
        <p:nvSpPr>
          <p:cNvPr id="18" name="Rectângulo 19">
            <a:extLst>
              <a:ext uri="{FF2B5EF4-FFF2-40B4-BE49-F238E27FC236}">
                <a16:creationId xmlns:a16="http://schemas.microsoft.com/office/drawing/2014/main" id="{CC873ECC-2D88-4A22-91F1-E738DF9BE5E9}"/>
              </a:ext>
            </a:extLst>
          </p:cNvPr>
          <p:cNvSpPr/>
          <p:nvPr/>
        </p:nvSpPr>
        <p:spPr>
          <a:xfrm>
            <a:off x="5535613" y="610184"/>
            <a:ext cx="3505200" cy="261610"/>
          </a:xfrm>
          <a:prstGeom prst="rect">
            <a:avLst/>
          </a:prstGeom>
        </p:spPr>
        <p:txBody>
          <a:bodyPr wrap="square">
            <a:spAutoFit/>
          </a:bodyPr>
          <a:lstStyle/>
          <a:p>
            <a:pPr algn="r"/>
            <a:r>
              <a:rPr lang="pt-PT" sz="1100" b="1" cap="all" dirty="0">
                <a:highlight>
                  <a:srgbClr val="FFFF00"/>
                </a:highlight>
              </a:rPr>
              <a:t>ENGENHARIA INFORMÁTICA</a:t>
            </a:r>
            <a:endParaRPr lang="pt-PT" sz="1100" dirty="0">
              <a:highlight>
                <a:srgbClr val="FFFF00"/>
              </a:highlight>
            </a:endParaRPr>
          </a:p>
        </p:txBody>
      </p:sp>
      <p:pic>
        <p:nvPicPr>
          <p:cNvPr id="20" name="Imagem 19">
            <a:extLst>
              <a:ext uri="{FF2B5EF4-FFF2-40B4-BE49-F238E27FC236}">
                <a16:creationId xmlns:a16="http://schemas.microsoft.com/office/drawing/2014/main" id="{698D1AFC-0FD6-4DFA-A381-805A758D4B1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04047" y="81007"/>
            <a:ext cx="2689589" cy="668346"/>
          </a:xfrm>
          <a:prstGeom prst="rect">
            <a:avLst/>
          </a:prstGeom>
        </p:spPr>
      </p:pic>
      <p:sp>
        <p:nvSpPr>
          <p:cNvPr id="14" name="Text Box 19">
            <a:extLst>
              <a:ext uri="{FF2B5EF4-FFF2-40B4-BE49-F238E27FC236}">
                <a16:creationId xmlns:a16="http://schemas.microsoft.com/office/drawing/2014/main" id="{F916920E-C12B-4637-810C-A4B2E6C310C8}"/>
              </a:ext>
            </a:extLst>
          </p:cNvPr>
          <p:cNvSpPr txBox="1">
            <a:spLocks noChangeArrowheads="1"/>
          </p:cNvSpPr>
          <p:nvPr/>
        </p:nvSpPr>
        <p:spPr bwMode="auto">
          <a:xfrm>
            <a:off x="405946" y="1203170"/>
            <a:ext cx="7747454" cy="27588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lnSpc>
                <a:spcPct val="300000"/>
              </a:lnSpc>
              <a:spcBef>
                <a:spcPct val="0"/>
              </a:spcBef>
              <a:buFontTx/>
              <a:buNone/>
            </a:pPr>
            <a:r>
              <a:rPr lang="pt-PT" altLang="pt-PT" sz="1200" dirty="0"/>
              <a:t>	O processo de realização do trabalho prático ajuda a construir os conhecimentos por meio de interação com o objeto de estudo. Isto incentiva a busca de conhecimento recorrendo ao desenvolvimento dos próprios jogos, proporcionando um ambiente de aprendizagem adequado. Ao invés de simplesmente incorporar lições diretamente dentro dos jogos, com esta oportunidade, constroem-se novas relações com a experiência durante o processo.</a:t>
            </a:r>
          </a:p>
        </p:txBody>
      </p:sp>
      <p:sp>
        <p:nvSpPr>
          <p:cNvPr id="15" name="Text Box 10">
            <a:extLst>
              <a:ext uri="{FF2B5EF4-FFF2-40B4-BE49-F238E27FC236}">
                <a16:creationId xmlns:a16="http://schemas.microsoft.com/office/drawing/2014/main" id="{2AE8AC60-74C9-4824-90A3-A23A5C2A3A39}"/>
              </a:ext>
            </a:extLst>
          </p:cNvPr>
          <p:cNvSpPr txBox="1">
            <a:spLocks noChangeArrowheads="1"/>
          </p:cNvSpPr>
          <p:nvPr/>
        </p:nvSpPr>
        <p:spPr bwMode="auto">
          <a:xfrm>
            <a:off x="8288338" y="6296025"/>
            <a:ext cx="827087" cy="366713"/>
          </a:xfrm>
          <a:prstGeom prst="rect">
            <a:avLst/>
          </a:prstGeom>
          <a:noFill/>
          <a:ln w="9525">
            <a:noFill/>
            <a:miter lim="800000"/>
            <a:headEnd/>
            <a:tailEnd/>
          </a:ln>
        </p:spPr>
        <p:txBody>
          <a:bodyPr>
            <a:spAutoFit/>
          </a:bodyPr>
          <a:lstStyle/>
          <a:p>
            <a:pPr>
              <a:spcBef>
                <a:spcPct val="50000"/>
              </a:spcBef>
            </a:pPr>
            <a:endParaRPr lang="pt-PT"/>
          </a:p>
        </p:txBody>
      </p:sp>
      <p:sp>
        <p:nvSpPr>
          <p:cNvPr id="16" name="Rectangle 11">
            <a:extLst>
              <a:ext uri="{FF2B5EF4-FFF2-40B4-BE49-F238E27FC236}">
                <a16:creationId xmlns:a16="http://schemas.microsoft.com/office/drawing/2014/main" id="{07A20E72-4407-4F3E-98C6-99518A20CF4B}"/>
              </a:ext>
            </a:extLst>
          </p:cNvPr>
          <p:cNvSpPr>
            <a:spLocks noChangeArrowheads="1"/>
          </p:cNvSpPr>
          <p:nvPr/>
        </p:nvSpPr>
        <p:spPr bwMode="auto">
          <a:xfrm>
            <a:off x="8327571" y="6496091"/>
            <a:ext cx="936625" cy="260350"/>
          </a:xfrm>
          <a:prstGeom prst="rect">
            <a:avLst/>
          </a:prstGeom>
          <a:noFill/>
          <a:ln w="9525">
            <a:noFill/>
            <a:miter lim="800000"/>
            <a:headEnd/>
            <a:tailEnd/>
          </a:ln>
        </p:spPr>
        <p:txBody>
          <a:bodyPr anchor="ctr"/>
          <a:lstStyle/>
          <a:p>
            <a:pPr algn="ctr"/>
            <a:r>
              <a:rPr lang="pt-PT" sz="1000" dirty="0"/>
              <a:t>- </a:t>
            </a:r>
            <a:fld id="{1234D2FF-8FB9-47A1-B8C9-42A5F500BA2F}" type="slidenum">
              <a:rPr lang="pt-PT" sz="1000"/>
              <a:pPr algn="ctr"/>
              <a:t>4</a:t>
            </a:fld>
            <a:r>
              <a:rPr lang="pt-PT" sz="1000" dirty="0"/>
              <a:t> -</a:t>
            </a:r>
          </a:p>
        </p:txBody>
      </p:sp>
      <p:pic>
        <p:nvPicPr>
          <p:cNvPr id="17" name="Imagem 16">
            <a:extLst>
              <a:ext uri="{FF2B5EF4-FFF2-40B4-BE49-F238E27FC236}">
                <a16:creationId xmlns:a16="http://schemas.microsoft.com/office/drawing/2014/main" id="{AED8EEE7-4A6C-417E-A3EF-6BF0EA2102A5}"/>
              </a:ext>
            </a:extLst>
          </p:cNvPr>
          <p:cNvPicPr>
            <a:picLocks noChangeAspect="1"/>
          </p:cNvPicPr>
          <p:nvPr/>
        </p:nvPicPr>
        <p:blipFill>
          <a:blip r:embed="rId5"/>
          <a:stretch>
            <a:fillRect/>
          </a:stretch>
        </p:blipFill>
        <p:spPr>
          <a:xfrm>
            <a:off x="0" y="6320212"/>
            <a:ext cx="9144000" cy="253252"/>
          </a:xfrm>
          <a:prstGeom prst="rect">
            <a:avLst/>
          </a:prstGeom>
        </p:spPr>
      </p:pic>
      <p:sp>
        <p:nvSpPr>
          <p:cNvPr id="19" name="Subtítulo 2">
            <a:extLst>
              <a:ext uri="{FF2B5EF4-FFF2-40B4-BE49-F238E27FC236}">
                <a16:creationId xmlns:a16="http://schemas.microsoft.com/office/drawing/2014/main" id="{18C9A691-8CD2-4B06-B51B-700E27ED2FF7}"/>
              </a:ext>
            </a:extLst>
          </p:cNvPr>
          <p:cNvSpPr txBox="1">
            <a:spLocks/>
          </p:cNvSpPr>
          <p:nvPr/>
        </p:nvSpPr>
        <p:spPr>
          <a:xfrm>
            <a:off x="836017" y="6524516"/>
            <a:ext cx="7698382" cy="162409"/>
          </a:xfrm>
          <a:prstGeom prst="rect">
            <a:avLst/>
          </a:prstGeom>
        </p:spPr>
        <p:txBody>
          <a:bodyPr vert="horz" lIns="68580" tIns="34290" rIns="68580" bIns="3429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pt-PT" sz="900" dirty="0">
                <a:latin typeface="Arial" charset="0"/>
                <a:ea typeface="Arial" charset="0"/>
                <a:cs typeface="Arial" charset="0"/>
              </a:rPr>
              <a:t>@2022 , 24522 – Inês Esteves – 26300 – Ana Rita Guimarães | </a:t>
            </a:r>
            <a:r>
              <a:rPr lang="pt-PT" sz="900" b="1" dirty="0">
                <a:solidFill>
                  <a:srgbClr val="C00000"/>
                </a:solidFill>
                <a:latin typeface="Arial" charset="0"/>
                <a:ea typeface="Arial" charset="0"/>
                <a:cs typeface="Arial" charset="0"/>
              </a:rPr>
              <a:t>Unidade Curricular: INTELIGÊNCIA ARTIFICIAL </a:t>
            </a:r>
            <a:r>
              <a:rPr lang="pt-PT" sz="900" dirty="0">
                <a:latin typeface="Arial" charset="0"/>
                <a:ea typeface="Arial" charset="0"/>
                <a:cs typeface="Arial" charset="0"/>
              </a:rPr>
              <a:t>– Ano Letivo 2020/2022 </a:t>
            </a:r>
            <a:endParaRPr lang="pt-PT" sz="900" b="1" dirty="0">
              <a:latin typeface="Arial" charset="0"/>
              <a:ea typeface="Arial" charset="0"/>
              <a:cs typeface="Arial" charset="0"/>
            </a:endParaRPr>
          </a:p>
        </p:txBody>
      </p:sp>
      <p:pic>
        <p:nvPicPr>
          <p:cNvPr id="21" name="Imagem 20">
            <a:extLst>
              <a:ext uri="{FF2B5EF4-FFF2-40B4-BE49-F238E27FC236}">
                <a16:creationId xmlns:a16="http://schemas.microsoft.com/office/drawing/2014/main" id="{3E33BC33-E477-4247-B106-480F5560B06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8125" y="6488336"/>
            <a:ext cx="545959" cy="199802"/>
          </a:xfrm>
          <a:prstGeom prst="rect">
            <a:avLst/>
          </a:prstGeom>
        </p:spPr>
      </p:pic>
      <p:sp>
        <p:nvSpPr>
          <p:cNvPr id="22" name="CaixaDeTexto 21">
            <a:extLst>
              <a:ext uri="{FF2B5EF4-FFF2-40B4-BE49-F238E27FC236}">
                <a16:creationId xmlns:a16="http://schemas.microsoft.com/office/drawing/2014/main" id="{A37B97DD-94F3-46DE-9045-8E204DF751E3}"/>
              </a:ext>
            </a:extLst>
          </p:cNvPr>
          <p:cNvSpPr txBox="1"/>
          <p:nvPr/>
        </p:nvSpPr>
        <p:spPr>
          <a:xfrm>
            <a:off x="1309552" y="6588392"/>
            <a:ext cx="7680234" cy="253916"/>
          </a:xfrm>
          <a:prstGeom prst="rect">
            <a:avLst/>
          </a:prstGeom>
          <a:noFill/>
        </p:spPr>
        <p:txBody>
          <a:bodyPr wrap="square">
            <a:spAutoFit/>
          </a:bodyPr>
          <a:lstStyle/>
          <a:p>
            <a:r>
              <a:rPr lang="pt-PT" sz="1050" dirty="0">
                <a:latin typeface="Arial" charset="0"/>
                <a:ea typeface="Arial" charset="0"/>
                <a:cs typeface="Arial" charset="0"/>
              </a:rPr>
              <a:t>Trabalho Prático TP1~ desenvolver as capacidades dos estudantes na escrita de algoritmos de pesquisa de soluções</a:t>
            </a:r>
            <a:endParaRPr lang="pt-PT" sz="1050" dirty="0"/>
          </a:p>
        </p:txBody>
      </p:sp>
    </p:spTree>
    <p:extLst>
      <p:ext uri="{BB962C8B-B14F-4D97-AF65-F5344CB8AC3E}">
        <p14:creationId xmlns:p14="http://schemas.microsoft.com/office/powerpoint/2010/main" val="41127173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9" name="Text Box 13"/>
          <p:cNvSpPr txBox="1">
            <a:spLocks noChangeArrowheads="1"/>
          </p:cNvSpPr>
          <p:nvPr/>
        </p:nvSpPr>
        <p:spPr bwMode="auto">
          <a:xfrm>
            <a:off x="306388" y="557213"/>
            <a:ext cx="6981825" cy="861774"/>
          </a:xfrm>
          <a:prstGeom prst="rect">
            <a:avLst/>
          </a:prstGeom>
          <a:noFill/>
          <a:ln w="9525">
            <a:noFill/>
            <a:miter lim="800000"/>
            <a:headEnd/>
            <a:tailEnd/>
          </a:ln>
          <a:effectLst/>
        </p:spPr>
        <p:txBody>
          <a:bodyPr>
            <a:spAutoFit/>
          </a:bodyPr>
          <a:lstStyle/>
          <a:p>
            <a:pPr>
              <a:spcBef>
                <a:spcPct val="50000"/>
              </a:spcBef>
              <a:defRPr/>
            </a:pPr>
            <a:r>
              <a:rPr lang="pt-PT" sz="2000" b="1" dirty="0">
                <a:solidFill>
                  <a:srgbClr val="C00000"/>
                </a:solidFill>
                <a:effectLst>
                  <a:outerShdw blurRad="38100" dist="38100" dir="2700000" algn="tl">
                    <a:srgbClr val="C0C0C0"/>
                  </a:outerShdw>
                </a:effectLst>
                <a:latin typeface="Arial"/>
                <a:cs typeface="Arial"/>
              </a:rPr>
              <a:t>■</a:t>
            </a:r>
            <a:r>
              <a:rPr lang="pt-PT" sz="2000" b="1" dirty="0">
                <a:effectLst>
                  <a:outerShdw blurRad="38100" dist="38100" dir="2700000" algn="tl">
                    <a:srgbClr val="C0C0C0"/>
                  </a:outerShdw>
                </a:effectLst>
                <a:latin typeface="Arial"/>
                <a:cs typeface="Arial"/>
              </a:rPr>
              <a:t> </a:t>
            </a:r>
            <a:r>
              <a:rPr lang="pt-PT" altLang="pt-PT"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Introdução – estrutura</a:t>
            </a:r>
          </a:p>
          <a:p>
            <a:pPr>
              <a:spcBef>
                <a:spcPct val="50000"/>
              </a:spcBef>
              <a:defRPr/>
            </a:pPr>
            <a:endParaRPr lang="pt-PT" sz="2000" b="1" dirty="0">
              <a:effectLst>
                <a:outerShdw blurRad="38100" dist="38100" dir="2700000" algn="tl">
                  <a:srgbClr val="C0C0C0"/>
                </a:outerShdw>
              </a:effectLst>
              <a:latin typeface="Arial" charset="0"/>
            </a:endParaRPr>
          </a:p>
        </p:txBody>
      </p:sp>
      <p:sp>
        <p:nvSpPr>
          <p:cNvPr id="10247" name="Line 15"/>
          <p:cNvSpPr>
            <a:spLocks noChangeShapeType="1"/>
          </p:cNvSpPr>
          <p:nvPr/>
        </p:nvSpPr>
        <p:spPr bwMode="auto">
          <a:xfrm>
            <a:off x="250825" y="0"/>
            <a:ext cx="0" cy="765175"/>
          </a:xfrm>
          <a:prstGeom prst="line">
            <a:avLst/>
          </a:prstGeom>
          <a:noFill/>
          <a:ln w="25400">
            <a:solidFill>
              <a:schemeClr val="tx1"/>
            </a:solidFill>
            <a:round/>
            <a:headEnd/>
            <a:tailEnd/>
          </a:ln>
        </p:spPr>
        <p:txBody>
          <a:bodyPr/>
          <a:lstStyle/>
          <a:p>
            <a:endParaRPr lang="pt-PT"/>
          </a:p>
        </p:txBody>
      </p:sp>
      <p:sp>
        <p:nvSpPr>
          <p:cNvPr id="9237" name="Text Box 21"/>
          <p:cNvSpPr txBox="1">
            <a:spLocks noChangeArrowheads="1"/>
          </p:cNvSpPr>
          <p:nvPr/>
        </p:nvSpPr>
        <p:spPr bwMode="auto">
          <a:xfrm>
            <a:off x="260350" y="44450"/>
            <a:ext cx="6981825" cy="304800"/>
          </a:xfrm>
          <a:prstGeom prst="rect">
            <a:avLst/>
          </a:prstGeom>
          <a:noFill/>
          <a:ln w="9525">
            <a:noFill/>
            <a:miter lim="800000"/>
            <a:headEnd/>
            <a:tailEnd/>
          </a:ln>
          <a:effectLst/>
        </p:spPr>
        <p:txBody>
          <a:bodyPr>
            <a:spAutoFit/>
          </a:bodyPr>
          <a:lstStyle/>
          <a:p>
            <a:pPr>
              <a:spcBef>
                <a:spcPct val="50000"/>
              </a:spcBef>
              <a:defRPr/>
            </a:pPr>
            <a:endParaRPr lang="pt-PT" sz="1400" b="1" dirty="0">
              <a:solidFill>
                <a:srgbClr val="FF3300"/>
              </a:solidFill>
              <a:effectLst>
                <a:outerShdw blurRad="38100" dist="38100" dir="2700000" algn="tl">
                  <a:srgbClr val="C0C0C0"/>
                </a:outerShdw>
              </a:effectLst>
              <a:latin typeface="Arial" charset="0"/>
            </a:endParaRPr>
          </a:p>
        </p:txBody>
      </p:sp>
      <p:pic>
        <p:nvPicPr>
          <p:cNvPr id="7" name="Imagem 6">
            <a:extLst>
              <a:ext uri="{FF2B5EF4-FFF2-40B4-BE49-F238E27FC236}">
                <a16:creationId xmlns:a16="http://schemas.microsoft.com/office/drawing/2014/main" id="{54D42837-E70D-4C64-A8A7-E7F751502B92}"/>
              </a:ext>
            </a:extLst>
          </p:cNvPr>
          <p:cNvPicPr>
            <a:picLocks noChangeAspect="1"/>
          </p:cNvPicPr>
          <p:nvPr/>
        </p:nvPicPr>
        <p:blipFill>
          <a:blip r:embed="rId3"/>
          <a:stretch>
            <a:fillRect/>
          </a:stretch>
        </p:blipFill>
        <p:spPr>
          <a:xfrm>
            <a:off x="101225" y="904241"/>
            <a:ext cx="9014192" cy="266482"/>
          </a:xfrm>
          <a:prstGeom prst="rect">
            <a:avLst/>
          </a:prstGeom>
        </p:spPr>
      </p:pic>
      <p:sp>
        <p:nvSpPr>
          <p:cNvPr id="18" name="Rectângulo 19">
            <a:extLst>
              <a:ext uri="{FF2B5EF4-FFF2-40B4-BE49-F238E27FC236}">
                <a16:creationId xmlns:a16="http://schemas.microsoft.com/office/drawing/2014/main" id="{CC873ECC-2D88-4A22-91F1-E738DF9BE5E9}"/>
              </a:ext>
            </a:extLst>
          </p:cNvPr>
          <p:cNvSpPr/>
          <p:nvPr/>
        </p:nvSpPr>
        <p:spPr>
          <a:xfrm>
            <a:off x="5535613" y="610184"/>
            <a:ext cx="3505200" cy="261610"/>
          </a:xfrm>
          <a:prstGeom prst="rect">
            <a:avLst/>
          </a:prstGeom>
        </p:spPr>
        <p:txBody>
          <a:bodyPr wrap="square">
            <a:spAutoFit/>
          </a:bodyPr>
          <a:lstStyle/>
          <a:p>
            <a:pPr algn="r"/>
            <a:r>
              <a:rPr lang="pt-PT" sz="1100" b="1" cap="all" dirty="0">
                <a:highlight>
                  <a:srgbClr val="FFFF00"/>
                </a:highlight>
              </a:rPr>
              <a:t>ENGENHARIA INFORMÁTICA</a:t>
            </a:r>
            <a:endParaRPr lang="pt-PT" sz="1100" dirty="0">
              <a:highlight>
                <a:srgbClr val="FFFF00"/>
              </a:highlight>
            </a:endParaRPr>
          </a:p>
        </p:txBody>
      </p:sp>
      <p:pic>
        <p:nvPicPr>
          <p:cNvPr id="20" name="Imagem 19">
            <a:extLst>
              <a:ext uri="{FF2B5EF4-FFF2-40B4-BE49-F238E27FC236}">
                <a16:creationId xmlns:a16="http://schemas.microsoft.com/office/drawing/2014/main" id="{698D1AFC-0FD6-4DFA-A381-805A758D4B1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04047" y="81007"/>
            <a:ext cx="2689589" cy="668346"/>
          </a:xfrm>
          <a:prstGeom prst="rect">
            <a:avLst/>
          </a:prstGeom>
        </p:spPr>
      </p:pic>
      <p:sp>
        <p:nvSpPr>
          <p:cNvPr id="14" name="Text Box 19">
            <a:extLst>
              <a:ext uri="{FF2B5EF4-FFF2-40B4-BE49-F238E27FC236}">
                <a16:creationId xmlns:a16="http://schemas.microsoft.com/office/drawing/2014/main" id="{F916920E-C12B-4637-810C-A4B2E6C310C8}"/>
              </a:ext>
            </a:extLst>
          </p:cNvPr>
          <p:cNvSpPr txBox="1">
            <a:spLocks noChangeArrowheads="1"/>
          </p:cNvSpPr>
          <p:nvPr/>
        </p:nvSpPr>
        <p:spPr bwMode="auto">
          <a:xfrm>
            <a:off x="405946" y="1203170"/>
            <a:ext cx="8509454" cy="1997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lnSpc>
                <a:spcPct val="150000"/>
              </a:lnSpc>
              <a:spcBef>
                <a:spcPct val="0"/>
              </a:spcBef>
              <a:buFontTx/>
              <a:buNone/>
            </a:pPr>
            <a:r>
              <a:rPr lang="pt-PT" altLang="pt-PT" sz="1200" dirty="0"/>
              <a:t>	</a:t>
            </a:r>
            <a:r>
              <a:rPr lang="pt-PT" altLang="pt-PT" sz="1200" b="1" dirty="0"/>
              <a:t>O trabalho está dividido em duas partes:</a:t>
            </a:r>
          </a:p>
          <a:p>
            <a:pPr marL="171450" indent="-171450">
              <a:lnSpc>
                <a:spcPct val="150000"/>
              </a:lnSpc>
              <a:spcBef>
                <a:spcPct val="0"/>
              </a:spcBef>
            </a:pPr>
            <a:r>
              <a:rPr lang="pt-PT" altLang="pt-PT" sz="1200" dirty="0"/>
              <a:t>Interface</a:t>
            </a:r>
          </a:p>
          <a:p>
            <a:pPr marL="171450" indent="-171450">
              <a:lnSpc>
                <a:spcPct val="150000"/>
              </a:lnSpc>
              <a:spcBef>
                <a:spcPct val="0"/>
              </a:spcBef>
            </a:pPr>
            <a:r>
              <a:rPr lang="pt-PT" altLang="pt-PT" sz="1200" dirty="0"/>
              <a:t>Implementação</a:t>
            </a:r>
          </a:p>
          <a:p>
            <a:pPr eaLnBrk="1" hangingPunct="1">
              <a:lnSpc>
                <a:spcPct val="150000"/>
              </a:lnSpc>
              <a:spcBef>
                <a:spcPct val="0"/>
              </a:spcBef>
              <a:buFontTx/>
              <a:buNone/>
            </a:pPr>
            <a:endParaRPr lang="pt-PT" altLang="pt-PT" sz="1200" dirty="0"/>
          </a:p>
          <a:p>
            <a:pPr eaLnBrk="1" hangingPunct="1">
              <a:lnSpc>
                <a:spcPct val="150000"/>
              </a:lnSpc>
              <a:spcBef>
                <a:spcPct val="0"/>
              </a:spcBef>
              <a:buFontTx/>
              <a:buNone/>
            </a:pPr>
            <a:r>
              <a:rPr lang="pt-PT" altLang="pt-PT" sz="1200" dirty="0"/>
              <a:t>3 diretorias: games, tintas, </a:t>
            </a:r>
            <a:r>
              <a:rPr lang="pt-PT" altLang="pt-PT" sz="1200" dirty="0" err="1"/>
              <a:t>players</a:t>
            </a:r>
            <a:endParaRPr lang="pt-PT" altLang="pt-PT" sz="1200" dirty="0"/>
          </a:p>
          <a:p>
            <a:pPr eaLnBrk="1" hangingPunct="1">
              <a:lnSpc>
                <a:spcPct val="150000"/>
              </a:lnSpc>
              <a:spcBef>
                <a:spcPct val="0"/>
              </a:spcBef>
              <a:buFontTx/>
              <a:buNone/>
            </a:pPr>
            <a:r>
              <a:rPr lang="pt-PT" altLang="pt-PT" sz="1200" dirty="0"/>
              <a:t>10 classes: </a:t>
            </a:r>
            <a:r>
              <a:rPr lang="pt-PT" altLang="pt-PT" sz="1200" dirty="0" err="1"/>
              <a:t>main</a:t>
            </a:r>
            <a:r>
              <a:rPr lang="pt-PT" altLang="pt-PT" sz="1200" dirty="0"/>
              <a:t>, </a:t>
            </a:r>
            <a:r>
              <a:rPr lang="pt-PT" altLang="pt-PT" sz="1200" dirty="0" err="1"/>
              <a:t>action</a:t>
            </a:r>
            <a:r>
              <a:rPr lang="pt-PT" altLang="pt-PT" sz="1200" dirty="0"/>
              <a:t>, </a:t>
            </a:r>
            <a:r>
              <a:rPr lang="pt-PT" altLang="pt-PT" sz="1200" dirty="0" err="1"/>
              <a:t>player</a:t>
            </a:r>
            <a:r>
              <a:rPr lang="pt-PT" altLang="pt-PT" sz="1200" dirty="0"/>
              <a:t>, </a:t>
            </a:r>
            <a:r>
              <a:rPr lang="pt-PT" altLang="pt-PT" sz="1200" dirty="0" err="1"/>
              <a:t>result</a:t>
            </a:r>
            <a:r>
              <a:rPr lang="pt-PT" altLang="pt-PT" sz="1200" dirty="0"/>
              <a:t>, simulador, </a:t>
            </a:r>
            <a:r>
              <a:rPr lang="pt-PT" altLang="pt-PT" sz="1200" dirty="0" err="1"/>
              <a:t>state</a:t>
            </a:r>
            <a:r>
              <a:rPr lang="pt-PT" altLang="pt-PT" sz="1200" dirty="0"/>
              <a:t>, </a:t>
            </a:r>
            <a:r>
              <a:rPr lang="pt-PT" altLang="pt-PT" sz="1200" dirty="0" err="1"/>
              <a:t>greedy</a:t>
            </a:r>
            <a:r>
              <a:rPr lang="pt-PT" altLang="pt-PT" sz="1200" dirty="0"/>
              <a:t>, </a:t>
            </a:r>
            <a:r>
              <a:rPr lang="pt-PT" altLang="pt-PT" sz="1200" dirty="0" err="1"/>
              <a:t>human</a:t>
            </a:r>
            <a:r>
              <a:rPr lang="pt-PT" altLang="pt-PT" sz="1200" dirty="0"/>
              <a:t>, </a:t>
            </a:r>
            <a:r>
              <a:rPr lang="pt-PT" altLang="pt-PT" sz="1200" dirty="0" err="1"/>
              <a:t>minimax</a:t>
            </a:r>
            <a:r>
              <a:rPr lang="pt-PT" altLang="pt-PT" sz="1200" dirty="0"/>
              <a:t>, </a:t>
            </a:r>
            <a:r>
              <a:rPr lang="pt-PT" altLang="pt-PT" sz="1200" dirty="0" err="1"/>
              <a:t>random</a:t>
            </a:r>
            <a:r>
              <a:rPr lang="pt-PT" altLang="pt-PT" sz="1200" dirty="0"/>
              <a:t>.</a:t>
            </a:r>
          </a:p>
          <a:p>
            <a:pPr eaLnBrk="1" hangingPunct="1">
              <a:lnSpc>
                <a:spcPct val="150000"/>
              </a:lnSpc>
              <a:spcBef>
                <a:spcPct val="0"/>
              </a:spcBef>
              <a:buFontTx/>
              <a:buNone/>
            </a:pPr>
            <a:endParaRPr lang="pt-PT" altLang="pt-PT" sz="1200" dirty="0"/>
          </a:p>
        </p:txBody>
      </p:sp>
      <p:sp>
        <p:nvSpPr>
          <p:cNvPr id="15" name="Text Box 10">
            <a:extLst>
              <a:ext uri="{FF2B5EF4-FFF2-40B4-BE49-F238E27FC236}">
                <a16:creationId xmlns:a16="http://schemas.microsoft.com/office/drawing/2014/main" id="{2AE8AC60-74C9-4824-90A3-A23A5C2A3A39}"/>
              </a:ext>
            </a:extLst>
          </p:cNvPr>
          <p:cNvSpPr txBox="1">
            <a:spLocks noChangeArrowheads="1"/>
          </p:cNvSpPr>
          <p:nvPr/>
        </p:nvSpPr>
        <p:spPr bwMode="auto">
          <a:xfrm>
            <a:off x="8288338" y="6296025"/>
            <a:ext cx="827087" cy="366713"/>
          </a:xfrm>
          <a:prstGeom prst="rect">
            <a:avLst/>
          </a:prstGeom>
          <a:noFill/>
          <a:ln w="9525">
            <a:noFill/>
            <a:miter lim="800000"/>
            <a:headEnd/>
            <a:tailEnd/>
          </a:ln>
        </p:spPr>
        <p:txBody>
          <a:bodyPr>
            <a:spAutoFit/>
          </a:bodyPr>
          <a:lstStyle/>
          <a:p>
            <a:pPr>
              <a:spcBef>
                <a:spcPct val="50000"/>
              </a:spcBef>
            </a:pPr>
            <a:endParaRPr lang="pt-PT"/>
          </a:p>
        </p:txBody>
      </p:sp>
      <p:sp>
        <p:nvSpPr>
          <p:cNvPr id="16" name="Rectangle 11">
            <a:extLst>
              <a:ext uri="{FF2B5EF4-FFF2-40B4-BE49-F238E27FC236}">
                <a16:creationId xmlns:a16="http://schemas.microsoft.com/office/drawing/2014/main" id="{07A20E72-4407-4F3E-98C6-99518A20CF4B}"/>
              </a:ext>
            </a:extLst>
          </p:cNvPr>
          <p:cNvSpPr>
            <a:spLocks noChangeArrowheads="1"/>
          </p:cNvSpPr>
          <p:nvPr/>
        </p:nvSpPr>
        <p:spPr bwMode="auto">
          <a:xfrm>
            <a:off x="8327571" y="6496091"/>
            <a:ext cx="936625" cy="260350"/>
          </a:xfrm>
          <a:prstGeom prst="rect">
            <a:avLst/>
          </a:prstGeom>
          <a:noFill/>
          <a:ln w="9525">
            <a:noFill/>
            <a:miter lim="800000"/>
            <a:headEnd/>
            <a:tailEnd/>
          </a:ln>
        </p:spPr>
        <p:txBody>
          <a:bodyPr anchor="ctr"/>
          <a:lstStyle/>
          <a:p>
            <a:pPr algn="ctr"/>
            <a:r>
              <a:rPr lang="pt-PT" sz="1000" dirty="0"/>
              <a:t>- </a:t>
            </a:r>
            <a:fld id="{1234D2FF-8FB9-47A1-B8C9-42A5F500BA2F}" type="slidenum">
              <a:rPr lang="pt-PT" sz="1000"/>
              <a:pPr algn="ctr"/>
              <a:t>5</a:t>
            </a:fld>
            <a:r>
              <a:rPr lang="pt-PT" sz="1000" dirty="0"/>
              <a:t> -</a:t>
            </a:r>
          </a:p>
        </p:txBody>
      </p:sp>
      <p:pic>
        <p:nvPicPr>
          <p:cNvPr id="17" name="Imagem 16">
            <a:extLst>
              <a:ext uri="{FF2B5EF4-FFF2-40B4-BE49-F238E27FC236}">
                <a16:creationId xmlns:a16="http://schemas.microsoft.com/office/drawing/2014/main" id="{AED8EEE7-4A6C-417E-A3EF-6BF0EA2102A5}"/>
              </a:ext>
            </a:extLst>
          </p:cNvPr>
          <p:cNvPicPr>
            <a:picLocks noChangeAspect="1"/>
          </p:cNvPicPr>
          <p:nvPr/>
        </p:nvPicPr>
        <p:blipFill>
          <a:blip r:embed="rId5"/>
          <a:stretch>
            <a:fillRect/>
          </a:stretch>
        </p:blipFill>
        <p:spPr>
          <a:xfrm>
            <a:off x="0" y="6320212"/>
            <a:ext cx="9144000" cy="253252"/>
          </a:xfrm>
          <a:prstGeom prst="rect">
            <a:avLst/>
          </a:prstGeom>
        </p:spPr>
      </p:pic>
      <p:sp>
        <p:nvSpPr>
          <p:cNvPr id="19" name="Subtítulo 2">
            <a:extLst>
              <a:ext uri="{FF2B5EF4-FFF2-40B4-BE49-F238E27FC236}">
                <a16:creationId xmlns:a16="http://schemas.microsoft.com/office/drawing/2014/main" id="{18C9A691-8CD2-4B06-B51B-700E27ED2FF7}"/>
              </a:ext>
            </a:extLst>
          </p:cNvPr>
          <p:cNvSpPr txBox="1">
            <a:spLocks/>
          </p:cNvSpPr>
          <p:nvPr/>
        </p:nvSpPr>
        <p:spPr>
          <a:xfrm>
            <a:off x="836017" y="6524516"/>
            <a:ext cx="7698382" cy="162409"/>
          </a:xfrm>
          <a:prstGeom prst="rect">
            <a:avLst/>
          </a:prstGeom>
        </p:spPr>
        <p:txBody>
          <a:bodyPr vert="horz" lIns="68580" tIns="34290" rIns="68580" bIns="3429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pt-PT" sz="900" dirty="0">
                <a:latin typeface="Arial" charset="0"/>
                <a:ea typeface="Arial" charset="0"/>
                <a:cs typeface="Arial" charset="0"/>
              </a:rPr>
              <a:t>@2022, , 24522 – Inês Esteves – 26300 – Ana Rita Guimarães | </a:t>
            </a:r>
            <a:r>
              <a:rPr lang="pt-PT" sz="900" b="1" dirty="0">
                <a:solidFill>
                  <a:srgbClr val="C00000"/>
                </a:solidFill>
                <a:latin typeface="Arial" charset="0"/>
                <a:ea typeface="Arial" charset="0"/>
                <a:cs typeface="Arial" charset="0"/>
              </a:rPr>
              <a:t>Unidade Curricular: INTELIGÊNCIA ARTIFICIAL </a:t>
            </a:r>
            <a:r>
              <a:rPr lang="pt-PT" sz="900" dirty="0">
                <a:latin typeface="Arial" charset="0"/>
                <a:ea typeface="Arial" charset="0"/>
                <a:cs typeface="Arial" charset="0"/>
              </a:rPr>
              <a:t>– Ano Letivo 2020/2022 </a:t>
            </a:r>
            <a:endParaRPr lang="pt-PT" sz="900" b="1" dirty="0">
              <a:latin typeface="Arial" charset="0"/>
              <a:ea typeface="Arial" charset="0"/>
              <a:cs typeface="Arial" charset="0"/>
            </a:endParaRPr>
          </a:p>
        </p:txBody>
      </p:sp>
      <p:pic>
        <p:nvPicPr>
          <p:cNvPr id="21" name="Imagem 20">
            <a:extLst>
              <a:ext uri="{FF2B5EF4-FFF2-40B4-BE49-F238E27FC236}">
                <a16:creationId xmlns:a16="http://schemas.microsoft.com/office/drawing/2014/main" id="{3E33BC33-E477-4247-B106-480F5560B06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8125" y="6488336"/>
            <a:ext cx="545959" cy="199802"/>
          </a:xfrm>
          <a:prstGeom prst="rect">
            <a:avLst/>
          </a:prstGeom>
        </p:spPr>
      </p:pic>
      <p:sp>
        <p:nvSpPr>
          <p:cNvPr id="22" name="CaixaDeTexto 21">
            <a:extLst>
              <a:ext uri="{FF2B5EF4-FFF2-40B4-BE49-F238E27FC236}">
                <a16:creationId xmlns:a16="http://schemas.microsoft.com/office/drawing/2014/main" id="{A37B97DD-94F3-46DE-9045-8E204DF751E3}"/>
              </a:ext>
            </a:extLst>
          </p:cNvPr>
          <p:cNvSpPr txBox="1"/>
          <p:nvPr/>
        </p:nvSpPr>
        <p:spPr>
          <a:xfrm>
            <a:off x="1309552" y="6588392"/>
            <a:ext cx="7680234" cy="253916"/>
          </a:xfrm>
          <a:prstGeom prst="rect">
            <a:avLst/>
          </a:prstGeom>
          <a:noFill/>
        </p:spPr>
        <p:txBody>
          <a:bodyPr wrap="square">
            <a:spAutoFit/>
          </a:bodyPr>
          <a:lstStyle/>
          <a:p>
            <a:r>
              <a:rPr lang="pt-PT" sz="1050" dirty="0">
                <a:latin typeface="Arial" charset="0"/>
                <a:ea typeface="Arial" charset="0"/>
                <a:cs typeface="Arial" charset="0"/>
              </a:rPr>
              <a:t>Trabalho Prático TP1~ desenvolver as capacidades dos estudantes na escrita de algoritmos de pesquisa de soluções</a:t>
            </a:r>
            <a:endParaRPr lang="pt-PT" sz="1050" dirty="0"/>
          </a:p>
        </p:txBody>
      </p:sp>
      <p:pic>
        <p:nvPicPr>
          <p:cNvPr id="3" name="Imagem 2">
            <a:extLst>
              <a:ext uri="{FF2B5EF4-FFF2-40B4-BE49-F238E27FC236}">
                <a16:creationId xmlns:a16="http://schemas.microsoft.com/office/drawing/2014/main" id="{77039059-F838-E1D7-CFD0-EACF4AAF2E5F}"/>
              </a:ext>
            </a:extLst>
          </p:cNvPr>
          <p:cNvPicPr>
            <a:picLocks noChangeAspect="1"/>
          </p:cNvPicPr>
          <p:nvPr/>
        </p:nvPicPr>
        <p:blipFill>
          <a:blip r:embed="rId7"/>
          <a:stretch>
            <a:fillRect/>
          </a:stretch>
        </p:blipFill>
        <p:spPr>
          <a:xfrm>
            <a:off x="0" y="3038251"/>
            <a:ext cx="9144000" cy="3281961"/>
          </a:xfrm>
          <a:prstGeom prst="rect">
            <a:avLst/>
          </a:prstGeom>
        </p:spPr>
      </p:pic>
    </p:spTree>
    <p:extLst>
      <p:ext uri="{BB962C8B-B14F-4D97-AF65-F5344CB8AC3E}">
        <p14:creationId xmlns:p14="http://schemas.microsoft.com/office/powerpoint/2010/main" val="27868835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9" name="Text Box 13"/>
          <p:cNvSpPr txBox="1">
            <a:spLocks noChangeArrowheads="1"/>
          </p:cNvSpPr>
          <p:nvPr/>
        </p:nvSpPr>
        <p:spPr bwMode="auto">
          <a:xfrm>
            <a:off x="306388" y="557213"/>
            <a:ext cx="6981825" cy="861774"/>
          </a:xfrm>
          <a:prstGeom prst="rect">
            <a:avLst/>
          </a:prstGeom>
          <a:noFill/>
          <a:ln w="9525">
            <a:noFill/>
            <a:miter lim="800000"/>
            <a:headEnd/>
            <a:tailEnd/>
          </a:ln>
          <a:effectLst/>
        </p:spPr>
        <p:txBody>
          <a:bodyPr>
            <a:spAutoFit/>
          </a:bodyPr>
          <a:lstStyle/>
          <a:p>
            <a:pPr>
              <a:spcBef>
                <a:spcPct val="50000"/>
              </a:spcBef>
              <a:defRPr/>
            </a:pPr>
            <a:r>
              <a:rPr lang="pt-PT" sz="2000" b="1" dirty="0">
                <a:solidFill>
                  <a:srgbClr val="C00000"/>
                </a:solidFill>
                <a:effectLst>
                  <a:outerShdw blurRad="38100" dist="38100" dir="2700000" algn="tl">
                    <a:srgbClr val="C0C0C0"/>
                  </a:outerShdw>
                </a:effectLst>
                <a:latin typeface="Arial"/>
                <a:cs typeface="Arial"/>
              </a:rPr>
              <a:t>■</a:t>
            </a:r>
            <a:r>
              <a:rPr lang="pt-PT" sz="2000" b="1" dirty="0">
                <a:effectLst>
                  <a:outerShdw blurRad="38100" dist="38100" dir="2700000" algn="tl">
                    <a:srgbClr val="C0C0C0"/>
                  </a:outerShdw>
                </a:effectLst>
                <a:latin typeface="Arial"/>
                <a:cs typeface="Arial"/>
              </a:rPr>
              <a:t> </a:t>
            </a:r>
            <a:r>
              <a:rPr lang="pt-PT" altLang="pt-PT"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Introdução – estrutura</a:t>
            </a:r>
          </a:p>
          <a:p>
            <a:pPr>
              <a:spcBef>
                <a:spcPct val="50000"/>
              </a:spcBef>
              <a:defRPr/>
            </a:pPr>
            <a:endParaRPr lang="pt-PT" sz="2000" b="1" dirty="0">
              <a:effectLst>
                <a:outerShdw blurRad="38100" dist="38100" dir="2700000" algn="tl">
                  <a:srgbClr val="C0C0C0"/>
                </a:outerShdw>
              </a:effectLst>
              <a:latin typeface="Arial" charset="0"/>
            </a:endParaRPr>
          </a:p>
        </p:txBody>
      </p:sp>
      <p:sp>
        <p:nvSpPr>
          <p:cNvPr id="10247" name="Line 15"/>
          <p:cNvSpPr>
            <a:spLocks noChangeShapeType="1"/>
          </p:cNvSpPr>
          <p:nvPr/>
        </p:nvSpPr>
        <p:spPr bwMode="auto">
          <a:xfrm>
            <a:off x="250825" y="0"/>
            <a:ext cx="0" cy="765175"/>
          </a:xfrm>
          <a:prstGeom prst="line">
            <a:avLst/>
          </a:prstGeom>
          <a:noFill/>
          <a:ln w="25400">
            <a:solidFill>
              <a:schemeClr val="tx1"/>
            </a:solidFill>
            <a:round/>
            <a:headEnd/>
            <a:tailEnd/>
          </a:ln>
        </p:spPr>
        <p:txBody>
          <a:bodyPr/>
          <a:lstStyle/>
          <a:p>
            <a:endParaRPr lang="pt-PT"/>
          </a:p>
        </p:txBody>
      </p:sp>
      <p:sp>
        <p:nvSpPr>
          <p:cNvPr id="9237" name="Text Box 21"/>
          <p:cNvSpPr txBox="1">
            <a:spLocks noChangeArrowheads="1"/>
          </p:cNvSpPr>
          <p:nvPr/>
        </p:nvSpPr>
        <p:spPr bwMode="auto">
          <a:xfrm>
            <a:off x="260350" y="44450"/>
            <a:ext cx="6981825" cy="304800"/>
          </a:xfrm>
          <a:prstGeom prst="rect">
            <a:avLst/>
          </a:prstGeom>
          <a:noFill/>
          <a:ln w="9525">
            <a:noFill/>
            <a:miter lim="800000"/>
            <a:headEnd/>
            <a:tailEnd/>
          </a:ln>
          <a:effectLst/>
        </p:spPr>
        <p:txBody>
          <a:bodyPr>
            <a:spAutoFit/>
          </a:bodyPr>
          <a:lstStyle/>
          <a:p>
            <a:pPr>
              <a:spcBef>
                <a:spcPct val="50000"/>
              </a:spcBef>
              <a:defRPr/>
            </a:pPr>
            <a:endParaRPr lang="pt-PT" sz="1400" b="1" dirty="0">
              <a:solidFill>
                <a:srgbClr val="FF3300"/>
              </a:solidFill>
              <a:effectLst>
                <a:outerShdw blurRad="38100" dist="38100" dir="2700000" algn="tl">
                  <a:srgbClr val="C0C0C0"/>
                </a:outerShdw>
              </a:effectLst>
              <a:latin typeface="Arial" charset="0"/>
            </a:endParaRPr>
          </a:p>
        </p:txBody>
      </p:sp>
      <p:pic>
        <p:nvPicPr>
          <p:cNvPr id="7" name="Imagem 6">
            <a:extLst>
              <a:ext uri="{FF2B5EF4-FFF2-40B4-BE49-F238E27FC236}">
                <a16:creationId xmlns:a16="http://schemas.microsoft.com/office/drawing/2014/main" id="{54D42837-E70D-4C64-A8A7-E7F751502B92}"/>
              </a:ext>
            </a:extLst>
          </p:cNvPr>
          <p:cNvPicPr>
            <a:picLocks noChangeAspect="1"/>
          </p:cNvPicPr>
          <p:nvPr/>
        </p:nvPicPr>
        <p:blipFill>
          <a:blip r:embed="rId3"/>
          <a:stretch>
            <a:fillRect/>
          </a:stretch>
        </p:blipFill>
        <p:spPr>
          <a:xfrm>
            <a:off x="101225" y="904241"/>
            <a:ext cx="9014192" cy="266482"/>
          </a:xfrm>
          <a:prstGeom prst="rect">
            <a:avLst/>
          </a:prstGeom>
        </p:spPr>
      </p:pic>
      <p:sp>
        <p:nvSpPr>
          <p:cNvPr id="18" name="Rectângulo 19">
            <a:extLst>
              <a:ext uri="{FF2B5EF4-FFF2-40B4-BE49-F238E27FC236}">
                <a16:creationId xmlns:a16="http://schemas.microsoft.com/office/drawing/2014/main" id="{CC873ECC-2D88-4A22-91F1-E738DF9BE5E9}"/>
              </a:ext>
            </a:extLst>
          </p:cNvPr>
          <p:cNvSpPr/>
          <p:nvPr/>
        </p:nvSpPr>
        <p:spPr>
          <a:xfrm>
            <a:off x="5535613" y="610184"/>
            <a:ext cx="3505200" cy="261610"/>
          </a:xfrm>
          <a:prstGeom prst="rect">
            <a:avLst/>
          </a:prstGeom>
        </p:spPr>
        <p:txBody>
          <a:bodyPr wrap="square">
            <a:spAutoFit/>
          </a:bodyPr>
          <a:lstStyle/>
          <a:p>
            <a:pPr algn="r"/>
            <a:r>
              <a:rPr lang="pt-PT" sz="1100" b="1" cap="all" dirty="0">
                <a:highlight>
                  <a:srgbClr val="FFFF00"/>
                </a:highlight>
              </a:rPr>
              <a:t>ENGENHARIA INFORMÁTICA</a:t>
            </a:r>
            <a:endParaRPr lang="pt-PT" sz="1100" dirty="0">
              <a:highlight>
                <a:srgbClr val="FFFF00"/>
              </a:highlight>
            </a:endParaRPr>
          </a:p>
        </p:txBody>
      </p:sp>
      <p:pic>
        <p:nvPicPr>
          <p:cNvPr id="20" name="Imagem 19">
            <a:extLst>
              <a:ext uri="{FF2B5EF4-FFF2-40B4-BE49-F238E27FC236}">
                <a16:creationId xmlns:a16="http://schemas.microsoft.com/office/drawing/2014/main" id="{698D1AFC-0FD6-4DFA-A381-805A758D4B1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04047" y="81007"/>
            <a:ext cx="2689589" cy="668346"/>
          </a:xfrm>
          <a:prstGeom prst="rect">
            <a:avLst/>
          </a:prstGeom>
        </p:spPr>
      </p:pic>
      <p:sp>
        <p:nvSpPr>
          <p:cNvPr id="15" name="Text Box 10">
            <a:extLst>
              <a:ext uri="{FF2B5EF4-FFF2-40B4-BE49-F238E27FC236}">
                <a16:creationId xmlns:a16="http://schemas.microsoft.com/office/drawing/2014/main" id="{2AE8AC60-74C9-4824-90A3-A23A5C2A3A39}"/>
              </a:ext>
            </a:extLst>
          </p:cNvPr>
          <p:cNvSpPr txBox="1">
            <a:spLocks noChangeArrowheads="1"/>
          </p:cNvSpPr>
          <p:nvPr/>
        </p:nvSpPr>
        <p:spPr bwMode="auto">
          <a:xfrm>
            <a:off x="8288338" y="6296025"/>
            <a:ext cx="827087" cy="366713"/>
          </a:xfrm>
          <a:prstGeom prst="rect">
            <a:avLst/>
          </a:prstGeom>
          <a:noFill/>
          <a:ln w="9525">
            <a:noFill/>
            <a:miter lim="800000"/>
            <a:headEnd/>
            <a:tailEnd/>
          </a:ln>
        </p:spPr>
        <p:txBody>
          <a:bodyPr>
            <a:spAutoFit/>
          </a:bodyPr>
          <a:lstStyle/>
          <a:p>
            <a:pPr>
              <a:spcBef>
                <a:spcPct val="50000"/>
              </a:spcBef>
            </a:pPr>
            <a:endParaRPr lang="pt-PT"/>
          </a:p>
        </p:txBody>
      </p:sp>
      <p:sp>
        <p:nvSpPr>
          <p:cNvPr id="16" name="Rectangle 11">
            <a:extLst>
              <a:ext uri="{FF2B5EF4-FFF2-40B4-BE49-F238E27FC236}">
                <a16:creationId xmlns:a16="http://schemas.microsoft.com/office/drawing/2014/main" id="{07A20E72-4407-4F3E-98C6-99518A20CF4B}"/>
              </a:ext>
            </a:extLst>
          </p:cNvPr>
          <p:cNvSpPr>
            <a:spLocks noChangeArrowheads="1"/>
          </p:cNvSpPr>
          <p:nvPr/>
        </p:nvSpPr>
        <p:spPr bwMode="auto">
          <a:xfrm>
            <a:off x="8327571" y="6496091"/>
            <a:ext cx="936625" cy="260350"/>
          </a:xfrm>
          <a:prstGeom prst="rect">
            <a:avLst/>
          </a:prstGeom>
          <a:noFill/>
          <a:ln w="9525">
            <a:noFill/>
            <a:miter lim="800000"/>
            <a:headEnd/>
            <a:tailEnd/>
          </a:ln>
        </p:spPr>
        <p:txBody>
          <a:bodyPr anchor="ctr"/>
          <a:lstStyle/>
          <a:p>
            <a:pPr algn="ctr"/>
            <a:r>
              <a:rPr lang="pt-PT" sz="1000" dirty="0"/>
              <a:t>- </a:t>
            </a:r>
            <a:fld id="{1234D2FF-8FB9-47A1-B8C9-42A5F500BA2F}" type="slidenum">
              <a:rPr lang="pt-PT" sz="1000"/>
              <a:pPr algn="ctr"/>
              <a:t>6</a:t>
            </a:fld>
            <a:r>
              <a:rPr lang="pt-PT" sz="1000" dirty="0"/>
              <a:t> -</a:t>
            </a:r>
          </a:p>
        </p:txBody>
      </p:sp>
      <p:pic>
        <p:nvPicPr>
          <p:cNvPr id="17" name="Imagem 16">
            <a:extLst>
              <a:ext uri="{FF2B5EF4-FFF2-40B4-BE49-F238E27FC236}">
                <a16:creationId xmlns:a16="http://schemas.microsoft.com/office/drawing/2014/main" id="{AED8EEE7-4A6C-417E-A3EF-6BF0EA2102A5}"/>
              </a:ext>
            </a:extLst>
          </p:cNvPr>
          <p:cNvPicPr>
            <a:picLocks noChangeAspect="1"/>
          </p:cNvPicPr>
          <p:nvPr/>
        </p:nvPicPr>
        <p:blipFill>
          <a:blip r:embed="rId5"/>
          <a:stretch>
            <a:fillRect/>
          </a:stretch>
        </p:blipFill>
        <p:spPr>
          <a:xfrm>
            <a:off x="0" y="6320212"/>
            <a:ext cx="9144000" cy="253252"/>
          </a:xfrm>
          <a:prstGeom prst="rect">
            <a:avLst/>
          </a:prstGeom>
        </p:spPr>
      </p:pic>
      <p:sp>
        <p:nvSpPr>
          <p:cNvPr id="19" name="Subtítulo 2">
            <a:extLst>
              <a:ext uri="{FF2B5EF4-FFF2-40B4-BE49-F238E27FC236}">
                <a16:creationId xmlns:a16="http://schemas.microsoft.com/office/drawing/2014/main" id="{18C9A691-8CD2-4B06-B51B-700E27ED2FF7}"/>
              </a:ext>
            </a:extLst>
          </p:cNvPr>
          <p:cNvSpPr txBox="1">
            <a:spLocks/>
          </p:cNvSpPr>
          <p:nvPr/>
        </p:nvSpPr>
        <p:spPr>
          <a:xfrm>
            <a:off x="836017" y="6524516"/>
            <a:ext cx="7698382" cy="162409"/>
          </a:xfrm>
          <a:prstGeom prst="rect">
            <a:avLst/>
          </a:prstGeom>
        </p:spPr>
        <p:txBody>
          <a:bodyPr vert="horz" lIns="68580" tIns="34290" rIns="68580" bIns="3429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pt-PT" sz="900" dirty="0">
                <a:latin typeface="Arial" charset="0"/>
                <a:ea typeface="Arial" charset="0"/>
                <a:cs typeface="Arial" charset="0"/>
              </a:rPr>
              <a:t>@2022, , 24522 – Inês Esteves – 26300 – Ana Rita Guimarães | </a:t>
            </a:r>
            <a:r>
              <a:rPr lang="pt-PT" sz="900" b="1" dirty="0">
                <a:solidFill>
                  <a:srgbClr val="C00000"/>
                </a:solidFill>
                <a:latin typeface="Arial" charset="0"/>
                <a:ea typeface="Arial" charset="0"/>
                <a:cs typeface="Arial" charset="0"/>
              </a:rPr>
              <a:t>Unidade Curricular: INTELIGÊNCIA ARTIFICIAL </a:t>
            </a:r>
            <a:r>
              <a:rPr lang="pt-PT" sz="900" dirty="0">
                <a:latin typeface="Arial" charset="0"/>
                <a:ea typeface="Arial" charset="0"/>
                <a:cs typeface="Arial" charset="0"/>
              </a:rPr>
              <a:t>– Ano Letivo 2020/2022 </a:t>
            </a:r>
            <a:endParaRPr lang="pt-PT" sz="900" b="1" dirty="0">
              <a:latin typeface="Arial" charset="0"/>
              <a:ea typeface="Arial" charset="0"/>
              <a:cs typeface="Arial" charset="0"/>
            </a:endParaRPr>
          </a:p>
        </p:txBody>
      </p:sp>
      <p:pic>
        <p:nvPicPr>
          <p:cNvPr id="21" name="Imagem 20">
            <a:extLst>
              <a:ext uri="{FF2B5EF4-FFF2-40B4-BE49-F238E27FC236}">
                <a16:creationId xmlns:a16="http://schemas.microsoft.com/office/drawing/2014/main" id="{3E33BC33-E477-4247-B106-480F5560B06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8125" y="6488336"/>
            <a:ext cx="545959" cy="199802"/>
          </a:xfrm>
          <a:prstGeom prst="rect">
            <a:avLst/>
          </a:prstGeom>
        </p:spPr>
      </p:pic>
      <p:sp>
        <p:nvSpPr>
          <p:cNvPr id="22" name="CaixaDeTexto 21">
            <a:extLst>
              <a:ext uri="{FF2B5EF4-FFF2-40B4-BE49-F238E27FC236}">
                <a16:creationId xmlns:a16="http://schemas.microsoft.com/office/drawing/2014/main" id="{A37B97DD-94F3-46DE-9045-8E204DF751E3}"/>
              </a:ext>
            </a:extLst>
          </p:cNvPr>
          <p:cNvSpPr txBox="1"/>
          <p:nvPr/>
        </p:nvSpPr>
        <p:spPr>
          <a:xfrm>
            <a:off x="1309552" y="6588392"/>
            <a:ext cx="7680234" cy="253916"/>
          </a:xfrm>
          <a:prstGeom prst="rect">
            <a:avLst/>
          </a:prstGeom>
          <a:noFill/>
        </p:spPr>
        <p:txBody>
          <a:bodyPr wrap="square">
            <a:spAutoFit/>
          </a:bodyPr>
          <a:lstStyle/>
          <a:p>
            <a:r>
              <a:rPr lang="pt-PT" sz="1050" dirty="0">
                <a:latin typeface="Arial" charset="0"/>
                <a:ea typeface="Arial" charset="0"/>
                <a:cs typeface="Arial" charset="0"/>
              </a:rPr>
              <a:t>Trabalho Prático TP1~ desenvolver as capacidades dos estudantes na escrita de algoritmos de pesquisa de soluções</a:t>
            </a:r>
            <a:endParaRPr lang="pt-PT" sz="1050" dirty="0"/>
          </a:p>
        </p:txBody>
      </p:sp>
      <p:pic>
        <p:nvPicPr>
          <p:cNvPr id="4" name="Imagem 3">
            <a:extLst>
              <a:ext uri="{FF2B5EF4-FFF2-40B4-BE49-F238E27FC236}">
                <a16:creationId xmlns:a16="http://schemas.microsoft.com/office/drawing/2014/main" id="{8EE07768-37E5-A1A7-63FF-3BF37A4E4391}"/>
              </a:ext>
            </a:extLst>
          </p:cNvPr>
          <p:cNvPicPr>
            <a:picLocks noChangeAspect="1"/>
          </p:cNvPicPr>
          <p:nvPr/>
        </p:nvPicPr>
        <p:blipFill>
          <a:blip r:embed="rId7"/>
          <a:stretch>
            <a:fillRect/>
          </a:stretch>
        </p:blipFill>
        <p:spPr>
          <a:xfrm>
            <a:off x="-19058" y="1945698"/>
            <a:ext cx="9144000" cy="3312102"/>
          </a:xfrm>
          <a:prstGeom prst="rect">
            <a:avLst/>
          </a:prstGeom>
        </p:spPr>
      </p:pic>
    </p:spTree>
    <p:extLst>
      <p:ext uri="{BB962C8B-B14F-4D97-AF65-F5344CB8AC3E}">
        <p14:creationId xmlns:p14="http://schemas.microsoft.com/office/powerpoint/2010/main" val="11072437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9" name="Text Box 13"/>
          <p:cNvSpPr txBox="1">
            <a:spLocks noChangeArrowheads="1"/>
          </p:cNvSpPr>
          <p:nvPr/>
        </p:nvSpPr>
        <p:spPr bwMode="auto">
          <a:xfrm>
            <a:off x="306388" y="557213"/>
            <a:ext cx="6981825" cy="861774"/>
          </a:xfrm>
          <a:prstGeom prst="rect">
            <a:avLst/>
          </a:prstGeom>
          <a:noFill/>
          <a:ln w="9525">
            <a:noFill/>
            <a:miter lim="800000"/>
            <a:headEnd/>
            <a:tailEnd/>
          </a:ln>
          <a:effectLst/>
        </p:spPr>
        <p:txBody>
          <a:bodyPr>
            <a:spAutoFit/>
          </a:bodyPr>
          <a:lstStyle/>
          <a:p>
            <a:pPr>
              <a:spcBef>
                <a:spcPct val="50000"/>
              </a:spcBef>
              <a:defRPr/>
            </a:pPr>
            <a:r>
              <a:rPr lang="pt-PT" sz="2000" b="1" dirty="0">
                <a:solidFill>
                  <a:srgbClr val="C00000"/>
                </a:solidFill>
                <a:effectLst>
                  <a:outerShdw blurRad="38100" dist="38100" dir="2700000" algn="tl">
                    <a:srgbClr val="C0C0C0"/>
                  </a:outerShdw>
                </a:effectLst>
                <a:latin typeface="Arial"/>
                <a:cs typeface="Arial"/>
              </a:rPr>
              <a:t>■</a:t>
            </a:r>
            <a:r>
              <a:rPr lang="pt-PT" sz="2000" b="1" dirty="0">
                <a:effectLst>
                  <a:outerShdw blurRad="38100" dist="38100" dir="2700000" algn="tl">
                    <a:srgbClr val="C0C0C0"/>
                  </a:outerShdw>
                </a:effectLst>
                <a:latin typeface="Arial"/>
                <a:cs typeface="Arial"/>
              </a:rPr>
              <a:t> </a:t>
            </a:r>
            <a:r>
              <a:rPr lang="pt-PT" altLang="pt-PT"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Introdução – estrutura</a:t>
            </a:r>
          </a:p>
          <a:p>
            <a:pPr>
              <a:spcBef>
                <a:spcPct val="50000"/>
              </a:spcBef>
              <a:defRPr/>
            </a:pPr>
            <a:endParaRPr lang="pt-PT" sz="2000" b="1" dirty="0">
              <a:effectLst>
                <a:outerShdw blurRad="38100" dist="38100" dir="2700000" algn="tl">
                  <a:srgbClr val="C0C0C0"/>
                </a:outerShdw>
              </a:effectLst>
              <a:latin typeface="Arial" charset="0"/>
            </a:endParaRPr>
          </a:p>
        </p:txBody>
      </p:sp>
      <p:sp>
        <p:nvSpPr>
          <p:cNvPr id="10247" name="Line 15"/>
          <p:cNvSpPr>
            <a:spLocks noChangeShapeType="1"/>
          </p:cNvSpPr>
          <p:nvPr/>
        </p:nvSpPr>
        <p:spPr bwMode="auto">
          <a:xfrm>
            <a:off x="250825" y="0"/>
            <a:ext cx="0" cy="765175"/>
          </a:xfrm>
          <a:prstGeom prst="line">
            <a:avLst/>
          </a:prstGeom>
          <a:noFill/>
          <a:ln w="25400">
            <a:solidFill>
              <a:schemeClr val="tx1"/>
            </a:solidFill>
            <a:round/>
            <a:headEnd/>
            <a:tailEnd/>
          </a:ln>
        </p:spPr>
        <p:txBody>
          <a:bodyPr/>
          <a:lstStyle/>
          <a:p>
            <a:endParaRPr lang="pt-PT"/>
          </a:p>
        </p:txBody>
      </p:sp>
      <p:sp>
        <p:nvSpPr>
          <p:cNvPr id="9237" name="Text Box 21"/>
          <p:cNvSpPr txBox="1">
            <a:spLocks noChangeArrowheads="1"/>
          </p:cNvSpPr>
          <p:nvPr/>
        </p:nvSpPr>
        <p:spPr bwMode="auto">
          <a:xfrm>
            <a:off x="260350" y="44450"/>
            <a:ext cx="6981825" cy="304800"/>
          </a:xfrm>
          <a:prstGeom prst="rect">
            <a:avLst/>
          </a:prstGeom>
          <a:noFill/>
          <a:ln w="9525">
            <a:noFill/>
            <a:miter lim="800000"/>
            <a:headEnd/>
            <a:tailEnd/>
          </a:ln>
          <a:effectLst/>
        </p:spPr>
        <p:txBody>
          <a:bodyPr>
            <a:spAutoFit/>
          </a:bodyPr>
          <a:lstStyle/>
          <a:p>
            <a:pPr>
              <a:spcBef>
                <a:spcPct val="50000"/>
              </a:spcBef>
              <a:defRPr/>
            </a:pPr>
            <a:endParaRPr lang="pt-PT" sz="1400" b="1" dirty="0">
              <a:solidFill>
                <a:srgbClr val="FF3300"/>
              </a:solidFill>
              <a:effectLst>
                <a:outerShdw blurRad="38100" dist="38100" dir="2700000" algn="tl">
                  <a:srgbClr val="C0C0C0"/>
                </a:outerShdw>
              </a:effectLst>
              <a:latin typeface="Arial" charset="0"/>
            </a:endParaRPr>
          </a:p>
        </p:txBody>
      </p:sp>
      <p:pic>
        <p:nvPicPr>
          <p:cNvPr id="7" name="Imagem 6">
            <a:extLst>
              <a:ext uri="{FF2B5EF4-FFF2-40B4-BE49-F238E27FC236}">
                <a16:creationId xmlns:a16="http://schemas.microsoft.com/office/drawing/2014/main" id="{54D42837-E70D-4C64-A8A7-E7F751502B92}"/>
              </a:ext>
            </a:extLst>
          </p:cNvPr>
          <p:cNvPicPr>
            <a:picLocks noChangeAspect="1"/>
          </p:cNvPicPr>
          <p:nvPr/>
        </p:nvPicPr>
        <p:blipFill>
          <a:blip r:embed="rId3"/>
          <a:stretch>
            <a:fillRect/>
          </a:stretch>
        </p:blipFill>
        <p:spPr>
          <a:xfrm>
            <a:off x="101225" y="904241"/>
            <a:ext cx="9014192" cy="266482"/>
          </a:xfrm>
          <a:prstGeom prst="rect">
            <a:avLst/>
          </a:prstGeom>
        </p:spPr>
      </p:pic>
      <p:sp>
        <p:nvSpPr>
          <p:cNvPr id="18" name="Rectângulo 19">
            <a:extLst>
              <a:ext uri="{FF2B5EF4-FFF2-40B4-BE49-F238E27FC236}">
                <a16:creationId xmlns:a16="http://schemas.microsoft.com/office/drawing/2014/main" id="{CC873ECC-2D88-4A22-91F1-E738DF9BE5E9}"/>
              </a:ext>
            </a:extLst>
          </p:cNvPr>
          <p:cNvSpPr/>
          <p:nvPr/>
        </p:nvSpPr>
        <p:spPr>
          <a:xfrm>
            <a:off x="5535613" y="610184"/>
            <a:ext cx="3505200" cy="261610"/>
          </a:xfrm>
          <a:prstGeom prst="rect">
            <a:avLst/>
          </a:prstGeom>
        </p:spPr>
        <p:txBody>
          <a:bodyPr wrap="square">
            <a:spAutoFit/>
          </a:bodyPr>
          <a:lstStyle/>
          <a:p>
            <a:pPr algn="r"/>
            <a:r>
              <a:rPr lang="pt-PT" sz="1100" b="1" cap="all" dirty="0">
                <a:highlight>
                  <a:srgbClr val="FFFF00"/>
                </a:highlight>
              </a:rPr>
              <a:t>ENGENHARIA INFORMÁTICA</a:t>
            </a:r>
            <a:endParaRPr lang="pt-PT" sz="1100" dirty="0">
              <a:highlight>
                <a:srgbClr val="FFFF00"/>
              </a:highlight>
            </a:endParaRPr>
          </a:p>
        </p:txBody>
      </p:sp>
      <p:pic>
        <p:nvPicPr>
          <p:cNvPr id="20" name="Imagem 19">
            <a:extLst>
              <a:ext uri="{FF2B5EF4-FFF2-40B4-BE49-F238E27FC236}">
                <a16:creationId xmlns:a16="http://schemas.microsoft.com/office/drawing/2014/main" id="{698D1AFC-0FD6-4DFA-A381-805A758D4B1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04047" y="81007"/>
            <a:ext cx="2689589" cy="668346"/>
          </a:xfrm>
          <a:prstGeom prst="rect">
            <a:avLst/>
          </a:prstGeom>
        </p:spPr>
      </p:pic>
      <p:sp>
        <p:nvSpPr>
          <p:cNvPr id="15" name="Text Box 10">
            <a:extLst>
              <a:ext uri="{FF2B5EF4-FFF2-40B4-BE49-F238E27FC236}">
                <a16:creationId xmlns:a16="http://schemas.microsoft.com/office/drawing/2014/main" id="{2AE8AC60-74C9-4824-90A3-A23A5C2A3A39}"/>
              </a:ext>
            </a:extLst>
          </p:cNvPr>
          <p:cNvSpPr txBox="1">
            <a:spLocks noChangeArrowheads="1"/>
          </p:cNvSpPr>
          <p:nvPr/>
        </p:nvSpPr>
        <p:spPr bwMode="auto">
          <a:xfrm>
            <a:off x="8288338" y="6296025"/>
            <a:ext cx="827087" cy="366713"/>
          </a:xfrm>
          <a:prstGeom prst="rect">
            <a:avLst/>
          </a:prstGeom>
          <a:noFill/>
          <a:ln w="9525">
            <a:noFill/>
            <a:miter lim="800000"/>
            <a:headEnd/>
            <a:tailEnd/>
          </a:ln>
        </p:spPr>
        <p:txBody>
          <a:bodyPr>
            <a:spAutoFit/>
          </a:bodyPr>
          <a:lstStyle/>
          <a:p>
            <a:pPr>
              <a:spcBef>
                <a:spcPct val="50000"/>
              </a:spcBef>
            </a:pPr>
            <a:endParaRPr lang="pt-PT"/>
          </a:p>
        </p:txBody>
      </p:sp>
      <p:sp>
        <p:nvSpPr>
          <p:cNvPr id="16" name="Rectangle 11">
            <a:extLst>
              <a:ext uri="{FF2B5EF4-FFF2-40B4-BE49-F238E27FC236}">
                <a16:creationId xmlns:a16="http://schemas.microsoft.com/office/drawing/2014/main" id="{07A20E72-4407-4F3E-98C6-99518A20CF4B}"/>
              </a:ext>
            </a:extLst>
          </p:cNvPr>
          <p:cNvSpPr>
            <a:spLocks noChangeArrowheads="1"/>
          </p:cNvSpPr>
          <p:nvPr/>
        </p:nvSpPr>
        <p:spPr bwMode="auto">
          <a:xfrm>
            <a:off x="8327571" y="6496091"/>
            <a:ext cx="936625" cy="260350"/>
          </a:xfrm>
          <a:prstGeom prst="rect">
            <a:avLst/>
          </a:prstGeom>
          <a:noFill/>
          <a:ln w="9525">
            <a:noFill/>
            <a:miter lim="800000"/>
            <a:headEnd/>
            <a:tailEnd/>
          </a:ln>
        </p:spPr>
        <p:txBody>
          <a:bodyPr anchor="ctr"/>
          <a:lstStyle/>
          <a:p>
            <a:pPr algn="ctr"/>
            <a:r>
              <a:rPr lang="pt-PT" sz="1000" dirty="0"/>
              <a:t>- </a:t>
            </a:r>
            <a:fld id="{1234D2FF-8FB9-47A1-B8C9-42A5F500BA2F}" type="slidenum">
              <a:rPr lang="pt-PT" sz="1000"/>
              <a:pPr algn="ctr"/>
              <a:t>7</a:t>
            </a:fld>
            <a:r>
              <a:rPr lang="pt-PT" sz="1000" dirty="0"/>
              <a:t> -</a:t>
            </a:r>
          </a:p>
        </p:txBody>
      </p:sp>
      <p:pic>
        <p:nvPicPr>
          <p:cNvPr id="17" name="Imagem 16">
            <a:extLst>
              <a:ext uri="{FF2B5EF4-FFF2-40B4-BE49-F238E27FC236}">
                <a16:creationId xmlns:a16="http://schemas.microsoft.com/office/drawing/2014/main" id="{AED8EEE7-4A6C-417E-A3EF-6BF0EA2102A5}"/>
              </a:ext>
            </a:extLst>
          </p:cNvPr>
          <p:cNvPicPr>
            <a:picLocks noChangeAspect="1"/>
          </p:cNvPicPr>
          <p:nvPr/>
        </p:nvPicPr>
        <p:blipFill>
          <a:blip r:embed="rId5"/>
          <a:stretch>
            <a:fillRect/>
          </a:stretch>
        </p:blipFill>
        <p:spPr>
          <a:xfrm>
            <a:off x="0" y="6320212"/>
            <a:ext cx="9144000" cy="253252"/>
          </a:xfrm>
          <a:prstGeom prst="rect">
            <a:avLst/>
          </a:prstGeom>
        </p:spPr>
      </p:pic>
      <p:sp>
        <p:nvSpPr>
          <p:cNvPr id="19" name="Subtítulo 2">
            <a:extLst>
              <a:ext uri="{FF2B5EF4-FFF2-40B4-BE49-F238E27FC236}">
                <a16:creationId xmlns:a16="http://schemas.microsoft.com/office/drawing/2014/main" id="{18C9A691-8CD2-4B06-B51B-700E27ED2FF7}"/>
              </a:ext>
            </a:extLst>
          </p:cNvPr>
          <p:cNvSpPr txBox="1">
            <a:spLocks/>
          </p:cNvSpPr>
          <p:nvPr/>
        </p:nvSpPr>
        <p:spPr>
          <a:xfrm>
            <a:off x="836017" y="6524516"/>
            <a:ext cx="7698382" cy="162409"/>
          </a:xfrm>
          <a:prstGeom prst="rect">
            <a:avLst/>
          </a:prstGeom>
        </p:spPr>
        <p:txBody>
          <a:bodyPr vert="horz" lIns="68580" tIns="34290" rIns="68580" bIns="3429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pt-PT" sz="900" dirty="0">
                <a:latin typeface="Arial" charset="0"/>
                <a:ea typeface="Arial" charset="0"/>
                <a:cs typeface="Arial" charset="0"/>
              </a:rPr>
              <a:t>@2022, , 24522 – Inês Esteves – 26300 – Ana Rita Guimarães | </a:t>
            </a:r>
            <a:r>
              <a:rPr lang="pt-PT" sz="900" b="1" dirty="0">
                <a:solidFill>
                  <a:srgbClr val="C00000"/>
                </a:solidFill>
                <a:latin typeface="Arial" charset="0"/>
                <a:ea typeface="Arial" charset="0"/>
                <a:cs typeface="Arial" charset="0"/>
              </a:rPr>
              <a:t>Unidade Curricular: INTELIGÊNCIA ARTIFICIAL </a:t>
            </a:r>
            <a:r>
              <a:rPr lang="pt-PT" sz="900" dirty="0">
                <a:latin typeface="Arial" charset="0"/>
                <a:ea typeface="Arial" charset="0"/>
                <a:cs typeface="Arial" charset="0"/>
              </a:rPr>
              <a:t>– Ano Letivo 2020/2022 </a:t>
            </a:r>
            <a:endParaRPr lang="pt-PT" sz="900" b="1" dirty="0">
              <a:latin typeface="Arial" charset="0"/>
              <a:ea typeface="Arial" charset="0"/>
              <a:cs typeface="Arial" charset="0"/>
            </a:endParaRPr>
          </a:p>
        </p:txBody>
      </p:sp>
      <p:pic>
        <p:nvPicPr>
          <p:cNvPr id="21" name="Imagem 20">
            <a:extLst>
              <a:ext uri="{FF2B5EF4-FFF2-40B4-BE49-F238E27FC236}">
                <a16:creationId xmlns:a16="http://schemas.microsoft.com/office/drawing/2014/main" id="{3E33BC33-E477-4247-B106-480F5560B06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8125" y="6488336"/>
            <a:ext cx="545959" cy="199802"/>
          </a:xfrm>
          <a:prstGeom prst="rect">
            <a:avLst/>
          </a:prstGeom>
        </p:spPr>
      </p:pic>
      <p:sp>
        <p:nvSpPr>
          <p:cNvPr id="22" name="CaixaDeTexto 21">
            <a:extLst>
              <a:ext uri="{FF2B5EF4-FFF2-40B4-BE49-F238E27FC236}">
                <a16:creationId xmlns:a16="http://schemas.microsoft.com/office/drawing/2014/main" id="{A37B97DD-94F3-46DE-9045-8E204DF751E3}"/>
              </a:ext>
            </a:extLst>
          </p:cNvPr>
          <p:cNvSpPr txBox="1"/>
          <p:nvPr/>
        </p:nvSpPr>
        <p:spPr>
          <a:xfrm>
            <a:off x="1309552" y="6588392"/>
            <a:ext cx="7680234" cy="253916"/>
          </a:xfrm>
          <a:prstGeom prst="rect">
            <a:avLst/>
          </a:prstGeom>
          <a:noFill/>
        </p:spPr>
        <p:txBody>
          <a:bodyPr wrap="square">
            <a:spAutoFit/>
          </a:bodyPr>
          <a:lstStyle/>
          <a:p>
            <a:r>
              <a:rPr lang="pt-PT" sz="1050" dirty="0">
                <a:latin typeface="Arial" charset="0"/>
                <a:ea typeface="Arial" charset="0"/>
                <a:cs typeface="Arial" charset="0"/>
              </a:rPr>
              <a:t>Trabalho Prático TP1~ desenvolver as capacidades dos estudantes na escrita de algoritmos de pesquisa de soluções</a:t>
            </a:r>
            <a:endParaRPr lang="pt-PT" sz="1050" dirty="0"/>
          </a:p>
        </p:txBody>
      </p:sp>
      <p:pic>
        <p:nvPicPr>
          <p:cNvPr id="3" name="Imagem 2">
            <a:extLst>
              <a:ext uri="{FF2B5EF4-FFF2-40B4-BE49-F238E27FC236}">
                <a16:creationId xmlns:a16="http://schemas.microsoft.com/office/drawing/2014/main" id="{37BF09D2-AAA1-8017-58DD-3F2BCAC2AC89}"/>
              </a:ext>
            </a:extLst>
          </p:cNvPr>
          <p:cNvPicPr>
            <a:picLocks noChangeAspect="1"/>
          </p:cNvPicPr>
          <p:nvPr/>
        </p:nvPicPr>
        <p:blipFill>
          <a:blip r:embed="rId7"/>
          <a:stretch>
            <a:fillRect/>
          </a:stretch>
        </p:blipFill>
        <p:spPr>
          <a:xfrm>
            <a:off x="0" y="1967971"/>
            <a:ext cx="9144000" cy="3213629"/>
          </a:xfrm>
          <a:prstGeom prst="rect">
            <a:avLst/>
          </a:prstGeom>
        </p:spPr>
      </p:pic>
    </p:spTree>
    <p:extLst>
      <p:ext uri="{BB962C8B-B14F-4D97-AF65-F5344CB8AC3E}">
        <p14:creationId xmlns:p14="http://schemas.microsoft.com/office/powerpoint/2010/main" val="40836858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9" name="Text Box 13"/>
          <p:cNvSpPr txBox="1">
            <a:spLocks noChangeArrowheads="1"/>
          </p:cNvSpPr>
          <p:nvPr/>
        </p:nvSpPr>
        <p:spPr bwMode="auto">
          <a:xfrm>
            <a:off x="306388" y="557213"/>
            <a:ext cx="6981825" cy="861774"/>
          </a:xfrm>
          <a:prstGeom prst="rect">
            <a:avLst/>
          </a:prstGeom>
          <a:noFill/>
          <a:ln w="9525">
            <a:noFill/>
            <a:miter lim="800000"/>
            <a:headEnd/>
            <a:tailEnd/>
          </a:ln>
          <a:effectLst/>
        </p:spPr>
        <p:txBody>
          <a:bodyPr>
            <a:spAutoFit/>
          </a:bodyPr>
          <a:lstStyle/>
          <a:p>
            <a:pPr>
              <a:spcBef>
                <a:spcPct val="50000"/>
              </a:spcBef>
              <a:defRPr/>
            </a:pPr>
            <a:r>
              <a:rPr lang="pt-PT" sz="2000" b="1" dirty="0">
                <a:solidFill>
                  <a:srgbClr val="C00000"/>
                </a:solidFill>
                <a:effectLst>
                  <a:outerShdw blurRad="38100" dist="38100" dir="2700000" algn="tl">
                    <a:srgbClr val="C0C0C0"/>
                  </a:outerShdw>
                </a:effectLst>
                <a:latin typeface="Arial"/>
                <a:cs typeface="Arial"/>
              </a:rPr>
              <a:t>■</a:t>
            </a:r>
            <a:r>
              <a:rPr lang="pt-PT" sz="2000" b="1" dirty="0">
                <a:effectLst>
                  <a:outerShdw blurRad="38100" dist="38100" dir="2700000" algn="tl">
                    <a:srgbClr val="C0C0C0"/>
                  </a:outerShdw>
                </a:effectLst>
                <a:latin typeface="Arial"/>
                <a:cs typeface="Arial"/>
              </a:rPr>
              <a:t> </a:t>
            </a:r>
            <a:r>
              <a:rPr lang="pt-PT" altLang="pt-PT"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Introdução – estrutura</a:t>
            </a:r>
          </a:p>
          <a:p>
            <a:pPr>
              <a:spcBef>
                <a:spcPct val="50000"/>
              </a:spcBef>
              <a:defRPr/>
            </a:pPr>
            <a:endParaRPr lang="pt-PT" sz="2000" b="1" dirty="0">
              <a:effectLst>
                <a:outerShdw blurRad="38100" dist="38100" dir="2700000" algn="tl">
                  <a:srgbClr val="C0C0C0"/>
                </a:outerShdw>
              </a:effectLst>
              <a:latin typeface="Arial" charset="0"/>
            </a:endParaRPr>
          </a:p>
        </p:txBody>
      </p:sp>
      <p:sp>
        <p:nvSpPr>
          <p:cNvPr id="10247" name="Line 15"/>
          <p:cNvSpPr>
            <a:spLocks noChangeShapeType="1"/>
          </p:cNvSpPr>
          <p:nvPr/>
        </p:nvSpPr>
        <p:spPr bwMode="auto">
          <a:xfrm>
            <a:off x="250825" y="0"/>
            <a:ext cx="0" cy="765175"/>
          </a:xfrm>
          <a:prstGeom prst="line">
            <a:avLst/>
          </a:prstGeom>
          <a:noFill/>
          <a:ln w="25400">
            <a:solidFill>
              <a:schemeClr val="tx1"/>
            </a:solidFill>
            <a:round/>
            <a:headEnd/>
            <a:tailEnd/>
          </a:ln>
        </p:spPr>
        <p:txBody>
          <a:bodyPr/>
          <a:lstStyle/>
          <a:p>
            <a:endParaRPr lang="pt-PT"/>
          </a:p>
        </p:txBody>
      </p:sp>
      <p:sp>
        <p:nvSpPr>
          <p:cNvPr id="9237" name="Text Box 21"/>
          <p:cNvSpPr txBox="1">
            <a:spLocks noChangeArrowheads="1"/>
          </p:cNvSpPr>
          <p:nvPr/>
        </p:nvSpPr>
        <p:spPr bwMode="auto">
          <a:xfrm>
            <a:off x="260350" y="44450"/>
            <a:ext cx="6981825" cy="304800"/>
          </a:xfrm>
          <a:prstGeom prst="rect">
            <a:avLst/>
          </a:prstGeom>
          <a:noFill/>
          <a:ln w="9525">
            <a:noFill/>
            <a:miter lim="800000"/>
            <a:headEnd/>
            <a:tailEnd/>
          </a:ln>
          <a:effectLst/>
        </p:spPr>
        <p:txBody>
          <a:bodyPr>
            <a:spAutoFit/>
          </a:bodyPr>
          <a:lstStyle/>
          <a:p>
            <a:pPr>
              <a:spcBef>
                <a:spcPct val="50000"/>
              </a:spcBef>
              <a:defRPr/>
            </a:pPr>
            <a:endParaRPr lang="pt-PT" sz="1400" b="1" dirty="0">
              <a:solidFill>
                <a:srgbClr val="FF3300"/>
              </a:solidFill>
              <a:effectLst>
                <a:outerShdw blurRad="38100" dist="38100" dir="2700000" algn="tl">
                  <a:srgbClr val="C0C0C0"/>
                </a:outerShdw>
              </a:effectLst>
              <a:latin typeface="Arial" charset="0"/>
            </a:endParaRPr>
          </a:p>
        </p:txBody>
      </p:sp>
      <p:pic>
        <p:nvPicPr>
          <p:cNvPr id="7" name="Imagem 6">
            <a:extLst>
              <a:ext uri="{FF2B5EF4-FFF2-40B4-BE49-F238E27FC236}">
                <a16:creationId xmlns:a16="http://schemas.microsoft.com/office/drawing/2014/main" id="{54D42837-E70D-4C64-A8A7-E7F751502B92}"/>
              </a:ext>
            </a:extLst>
          </p:cNvPr>
          <p:cNvPicPr>
            <a:picLocks noChangeAspect="1"/>
          </p:cNvPicPr>
          <p:nvPr/>
        </p:nvPicPr>
        <p:blipFill>
          <a:blip r:embed="rId3"/>
          <a:stretch>
            <a:fillRect/>
          </a:stretch>
        </p:blipFill>
        <p:spPr>
          <a:xfrm>
            <a:off x="101225" y="904241"/>
            <a:ext cx="9014192" cy="266482"/>
          </a:xfrm>
          <a:prstGeom prst="rect">
            <a:avLst/>
          </a:prstGeom>
        </p:spPr>
      </p:pic>
      <p:sp>
        <p:nvSpPr>
          <p:cNvPr id="18" name="Rectângulo 19">
            <a:extLst>
              <a:ext uri="{FF2B5EF4-FFF2-40B4-BE49-F238E27FC236}">
                <a16:creationId xmlns:a16="http://schemas.microsoft.com/office/drawing/2014/main" id="{CC873ECC-2D88-4A22-91F1-E738DF9BE5E9}"/>
              </a:ext>
            </a:extLst>
          </p:cNvPr>
          <p:cNvSpPr/>
          <p:nvPr/>
        </p:nvSpPr>
        <p:spPr>
          <a:xfrm>
            <a:off x="5535613" y="610184"/>
            <a:ext cx="3505200" cy="261610"/>
          </a:xfrm>
          <a:prstGeom prst="rect">
            <a:avLst/>
          </a:prstGeom>
        </p:spPr>
        <p:txBody>
          <a:bodyPr wrap="square">
            <a:spAutoFit/>
          </a:bodyPr>
          <a:lstStyle/>
          <a:p>
            <a:pPr algn="r"/>
            <a:r>
              <a:rPr lang="pt-PT" sz="1100" b="1" cap="all" dirty="0">
                <a:highlight>
                  <a:srgbClr val="FFFF00"/>
                </a:highlight>
              </a:rPr>
              <a:t>ENGENHARIA INFORMÁTICA</a:t>
            </a:r>
            <a:endParaRPr lang="pt-PT" sz="1100" dirty="0">
              <a:highlight>
                <a:srgbClr val="FFFF00"/>
              </a:highlight>
            </a:endParaRPr>
          </a:p>
        </p:txBody>
      </p:sp>
      <p:pic>
        <p:nvPicPr>
          <p:cNvPr id="20" name="Imagem 19">
            <a:extLst>
              <a:ext uri="{FF2B5EF4-FFF2-40B4-BE49-F238E27FC236}">
                <a16:creationId xmlns:a16="http://schemas.microsoft.com/office/drawing/2014/main" id="{698D1AFC-0FD6-4DFA-A381-805A758D4B1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04047" y="81007"/>
            <a:ext cx="2689589" cy="668346"/>
          </a:xfrm>
          <a:prstGeom prst="rect">
            <a:avLst/>
          </a:prstGeom>
        </p:spPr>
      </p:pic>
      <p:sp>
        <p:nvSpPr>
          <p:cNvPr id="15" name="Text Box 10">
            <a:extLst>
              <a:ext uri="{FF2B5EF4-FFF2-40B4-BE49-F238E27FC236}">
                <a16:creationId xmlns:a16="http://schemas.microsoft.com/office/drawing/2014/main" id="{2AE8AC60-74C9-4824-90A3-A23A5C2A3A39}"/>
              </a:ext>
            </a:extLst>
          </p:cNvPr>
          <p:cNvSpPr txBox="1">
            <a:spLocks noChangeArrowheads="1"/>
          </p:cNvSpPr>
          <p:nvPr/>
        </p:nvSpPr>
        <p:spPr bwMode="auto">
          <a:xfrm>
            <a:off x="8288338" y="6296025"/>
            <a:ext cx="827087" cy="366713"/>
          </a:xfrm>
          <a:prstGeom prst="rect">
            <a:avLst/>
          </a:prstGeom>
          <a:noFill/>
          <a:ln w="9525">
            <a:noFill/>
            <a:miter lim="800000"/>
            <a:headEnd/>
            <a:tailEnd/>
          </a:ln>
        </p:spPr>
        <p:txBody>
          <a:bodyPr>
            <a:spAutoFit/>
          </a:bodyPr>
          <a:lstStyle/>
          <a:p>
            <a:pPr>
              <a:spcBef>
                <a:spcPct val="50000"/>
              </a:spcBef>
            </a:pPr>
            <a:endParaRPr lang="pt-PT"/>
          </a:p>
        </p:txBody>
      </p:sp>
      <p:sp>
        <p:nvSpPr>
          <p:cNvPr id="16" name="Rectangle 11">
            <a:extLst>
              <a:ext uri="{FF2B5EF4-FFF2-40B4-BE49-F238E27FC236}">
                <a16:creationId xmlns:a16="http://schemas.microsoft.com/office/drawing/2014/main" id="{07A20E72-4407-4F3E-98C6-99518A20CF4B}"/>
              </a:ext>
            </a:extLst>
          </p:cNvPr>
          <p:cNvSpPr>
            <a:spLocks noChangeArrowheads="1"/>
          </p:cNvSpPr>
          <p:nvPr/>
        </p:nvSpPr>
        <p:spPr bwMode="auto">
          <a:xfrm>
            <a:off x="8327571" y="6496091"/>
            <a:ext cx="936625" cy="260350"/>
          </a:xfrm>
          <a:prstGeom prst="rect">
            <a:avLst/>
          </a:prstGeom>
          <a:noFill/>
          <a:ln w="9525">
            <a:noFill/>
            <a:miter lim="800000"/>
            <a:headEnd/>
            <a:tailEnd/>
          </a:ln>
        </p:spPr>
        <p:txBody>
          <a:bodyPr anchor="ctr"/>
          <a:lstStyle/>
          <a:p>
            <a:pPr algn="ctr"/>
            <a:r>
              <a:rPr lang="pt-PT" sz="1000" dirty="0"/>
              <a:t>- </a:t>
            </a:r>
            <a:fld id="{1234D2FF-8FB9-47A1-B8C9-42A5F500BA2F}" type="slidenum">
              <a:rPr lang="pt-PT" sz="1000"/>
              <a:pPr algn="ctr"/>
              <a:t>8</a:t>
            </a:fld>
            <a:r>
              <a:rPr lang="pt-PT" sz="1000" dirty="0"/>
              <a:t> -</a:t>
            </a:r>
          </a:p>
        </p:txBody>
      </p:sp>
      <p:pic>
        <p:nvPicPr>
          <p:cNvPr id="17" name="Imagem 16">
            <a:extLst>
              <a:ext uri="{FF2B5EF4-FFF2-40B4-BE49-F238E27FC236}">
                <a16:creationId xmlns:a16="http://schemas.microsoft.com/office/drawing/2014/main" id="{AED8EEE7-4A6C-417E-A3EF-6BF0EA2102A5}"/>
              </a:ext>
            </a:extLst>
          </p:cNvPr>
          <p:cNvPicPr>
            <a:picLocks noChangeAspect="1"/>
          </p:cNvPicPr>
          <p:nvPr/>
        </p:nvPicPr>
        <p:blipFill>
          <a:blip r:embed="rId5"/>
          <a:stretch>
            <a:fillRect/>
          </a:stretch>
        </p:blipFill>
        <p:spPr>
          <a:xfrm>
            <a:off x="0" y="6320212"/>
            <a:ext cx="9144000" cy="253252"/>
          </a:xfrm>
          <a:prstGeom prst="rect">
            <a:avLst/>
          </a:prstGeom>
        </p:spPr>
      </p:pic>
      <p:sp>
        <p:nvSpPr>
          <p:cNvPr id="19" name="Subtítulo 2">
            <a:extLst>
              <a:ext uri="{FF2B5EF4-FFF2-40B4-BE49-F238E27FC236}">
                <a16:creationId xmlns:a16="http://schemas.microsoft.com/office/drawing/2014/main" id="{18C9A691-8CD2-4B06-B51B-700E27ED2FF7}"/>
              </a:ext>
            </a:extLst>
          </p:cNvPr>
          <p:cNvSpPr txBox="1">
            <a:spLocks/>
          </p:cNvSpPr>
          <p:nvPr/>
        </p:nvSpPr>
        <p:spPr>
          <a:xfrm>
            <a:off x="836017" y="6524516"/>
            <a:ext cx="7698382" cy="162409"/>
          </a:xfrm>
          <a:prstGeom prst="rect">
            <a:avLst/>
          </a:prstGeom>
        </p:spPr>
        <p:txBody>
          <a:bodyPr vert="horz" lIns="68580" tIns="34290" rIns="68580" bIns="3429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pt-PT" sz="900" dirty="0">
                <a:latin typeface="Arial" charset="0"/>
                <a:ea typeface="Arial" charset="0"/>
                <a:cs typeface="Arial" charset="0"/>
              </a:rPr>
              <a:t>@2022, , 24522 – Inês Esteves – 26300 – Ana Rita Guimarães | </a:t>
            </a:r>
            <a:r>
              <a:rPr lang="pt-PT" sz="900" b="1" dirty="0">
                <a:solidFill>
                  <a:srgbClr val="C00000"/>
                </a:solidFill>
                <a:latin typeface="Arial" charset="0"/>
                <a:ea typeface="Arial" charset="0"/>
                <a:cs typeface="Arial" charset="0"/>
              </a:rPr>
              <a:t>Unidade Curricular: INTELIGÊNCIA ARTIFICIAL </a:t>
            </a:r>
            <a:r>
              <a:rPr lang="pt-PT" sz="900" dirty="0">
                <a:latin typeface="Arial" charset="0"/>
                <a:ea typeface="Arial" charset="0"/>
                <a:cs typeface="Arial" charset="0"/>
              </a:rPr>
              <a:t>– Ano Letivo 2020/2022 </a:t>
            </a:r>
            <a:endParaRPr lang="pt-PT" sz="900" b="1" dirty="0">
              <a:latin typeface="Arial" charset="0"/>
              <a:ea typeface="Arial" charset="0"/>
              <a:cs typeface="Arial" charset="0"/>
            </a:endParaRPr>
          </a:p>
        </p:txBody>
      </p:sp>
      <p:pic>
        <p:nvPicPr>
          <p:cNvPr id="21" name="Imagem 20">
            <a:extLst>
              <a:ext uri="{FF2B5EF4-FFF2-40B4-BE49-F238E27FC236}">
                <a16:creationId xmlns:a16="http://schemas.microsoft.com/office/drawing/2014/main" id="{3E33BC33-E477-4247-B106-480F5560B06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8125" y="6488336"/>
            <a:ext cx="545959" cy="199802"/>
          </a:xfrm>
          <a:prstGeom prst="rect">
            <a:avLst/>
          </a:prstGeom>
        </p:spPr>
      </p:pic>
      <p:sp>
        <p:nvSpPr>
          <p:cNvPr id="22" name="CaixaDeTexto 21">
            <a:extLst>
              <a:ext uri="{FF2B5EF4-FFF2-40B4-BE49-F238E27FC236}">
                <a16:creationId xmlns:a16="http://schemas.microsoft.com/office/drawing/2014/main" id="{A37B97DD-94F3-46DE-9045-8E204DF751E3}"/>
              </a:ext>
            </a:extLst>
          </p:cNvPr>
          <p:cNvSpPr txBox="1"/>
          <p:nvPr/>
        </p:nvSpPr>
        <p:spPr>
          <a:xfrm>
            <a:off x="1309552" y="6588392"/>
            <a:ext cx="7680234" cy="253916"/>
          </a:xfrm>
          <a:prstGeom prst="rect">
            <a:avLst/>
          </a:prstGeom>
          <a:noFill/>
        </p:spPr>
        <p:txBody>
          <a:bodyPr wrap="square">
            <a:spAutoFit/>
          </a:bodyPr>
          <a:lstStyle/>
          <a:p>
            <a:r>
              <a:rPr lang="pt-PT" sz="1050" dirty="0">
                <a:latin typeface="Arial" charset="0"/>
                <a:ea typeface="Arial" charset="0"/>
                <a:cs typeface="Arial" charset="0"/>
              </a:rPr>
              <a:t>Trabalho Prático TP1~ desenvolver as capacidades dos estudantes na escrita de algoritmos de pesquisa de soluções</a:t>
            </a:r>
            <a:endParaRPr lang="pt-PT" sz="1050" dirty="0"/>
          </a:p>
        </p:txBody>
      </p:sp>
      <p:pic>
        <p:nvPicPr>
          <p:cNvPr id="4" name="Imagem 3">
            <a:extLst>
              <a:ext uri="{FF2B5EF4-FFF2-40B4-BE49-F238E27FC236}">
                <a16:creationId xmlns:a16="http://schemas.microsoft.com/office/drawing/2014/main" id="{4631AD3F-F9EC-F94F-9590-826C3870BFDE}"/>
              </a:ext>
            </a:extLst>
          </p:cNvPr>
          <p:cNvPicPr>
            <a:picLocks noChangeAspect="1"/>
          </p:cNvPicPr>
          <p:nvPr/>
        </p:nvPicPr>
        <p:blipFill>
          <a:blip r:embed="rId7"/>
          <a:stretch>
            <a:fillRect/>
          </a:stretch>
        </p:blipFill>
        <p:spPr>
          <a:xfrm>
            <a:off x="0" y="1987460"/>
            <a:ext cx="9144000" cy="3270340"/>
          </a:xfrm>
          <a:prstGeom prst="rect">
            <a:avLst/>
          </a:prstGeom>
        </p:spPr>
      </p:pic>
    </p:spTree>
    <p:extLst>
      <p:ext uri="{BB962C8B-B14F-4D97-AF65-F5344CB8AC3E}">
        <p14:creationId xmlns:p14="http://schemas.microsoft.com/office/powerpoint/2010/main" val="21671170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9" name="Text Box 13"/>
          <p:cNvSpPr txBox="1">
            <a:spLocks noChangeArrowheads="1"/>
          </p:cNvSpPr>
          <p:nvPr/>
        </p:nvSpPr>
        <p:spPr bwMode="auto">
          <a:xfrm>
            <a:off x="306388" y="557213"/>
            <a:ext cx="6981825" cy="400110"/>
          </a:xfrm>
          <a:prstGeom prst="rect">
            <a:avLst/>
          </a:prstGeom>
          <a:noFill/>
          <a:ln w="9525">
            <a:noFill/>
            <a:miter lim="800000"/>
            <a:headEnd/>
            <a:tailEnd/>
          </a:ln>
          <a:effectLst/>
        </p:spPr>
        <p:txBody>
          <a:bodyPr>
            <a:spAutoFit/>
          </a:bodyPr>
          <a:lstStyle/>
          <a:p>
            <a:pPr>
              <a:spcBef>
                <a:spcPct val="50000"/>
              </a:spcBef>
              <a:defRPr/>
            </a:pPr>
            <a:r>
              <a:rPr lang="pt-PT" sz="2000" b="1" dirty="0">
                <a:solidFill>
                  <a:srgbClr val="C00000"/>
                </a:solidFill>
                <a:effectLst>
                  <a:outerShdw blurRad="38100" dist="38100" dir="2700000" algn="tl">
                    <a:srgbClr val="C0C0C0"/>
                  </a:outerShdw>
                </a:effectLst>
                <a:latin typeface="Arial"/>
                <a:cs typeface="Arial"/>
              </a:rPr>
              <a:t>■</a:t>
            </a:r>
            <a:r>
              <a:rPr lang="pt-PT" sz="2000" b="1" dirty="0">
                <a:effectLst>
                  <a:outerShdw blurRad="38100" dist="38100" dir="2700000" algn="tl">
                    <a:srgbClr val="C0C0C0"/>
                  </a:outerShdw>
                </a:effectLst>
                <a:latin typeface="Arial"/>
                <a:cs typeface="Arial"/>
              </a:rPr>
              <a:t> 2. Descrição do Problema - tintas	</a:t>
            </a:r>
            <a:endParaRPr lang="pt-PT" sz="2000" b="1" dirty="0">
              <a:effectLst>
                <a:outerShdw blurRad="38100" dist="38100" dir="2700000" algn="tl">
                  <a:srgbClr val="C0C0C0"/>
                </a:outerShdw>
              </a:effectLst>
              <a:latin typeface="Arial" charset="0"/>
            </a:endParaRPr>
          </a:p>
        </p:txBody>
      </p:sp>
      <p:sp>
        <p:nvSpPr>
          <p:cNvPr id="10247" name="Line 15"/>
          <p:cNvSpPr>
            <a:spLocks noChangeShapeType="1"/>
          </p:cNvSpPr>
          <p:nvPr/>
        </p:nvSpPr>
        <p:spPr bwMode="auto">
          <a:xfrm>
            <a:off x="250825" y="0"/>
            <a:ext cx="0" cy="765175"/>
          </a:xfrm>
          <a:prstGeom prst="line">
            <a:avLst/>
          </a:prstGeom>
          <a:noFill/>
          <a:ln w="25400">
            <a:solidFill>
              <a:schemeClr val="tx1"/>
            </a:solidFill>
            <a:round/>
            <a:headEnd/>
            <a:tailEnd/>
          </a:ln>
        </p:spPr>
        <p:txBody>
          <a:bodyPr/>
          <a:lstStyle/>
          <a:p>
            <a:endParaRPr lang="pt-PT"/>
          </a:p>
        </p:txBody>
      </p:sp>
      <p:sp>
        <p:nvSpPr>
          <p:cNvPr id="9237" name="Text Box 21"/>
          <p:cNvSpPr txBox="1">
            <a:spLocks noChangeArrowheads="1"/>
          </p:cNvSpPr>
          <p:nvPr/>
        </p:nvSpPr>
        <p:spPr bwMode="auto">
          <a:xfrm>
            <a:off x="260350" y="44450"/>
            <a:ext cx="6981825" cy="304800"/>
          </a:xfrm>
          <a:prstGeom prst="rect">
            <a:avLst/>
          </a:prstGeom>
          <a:noFill/>
          <a:ln w="9525">
            <a:noFill/>
            <a:miter lim="800000"/>
            <a:headEnd/>
            <a:tailEnd/>
          </a:ln>
          <a:effectLst/>
        </p:spPr>
        <p:txBody>
          <a:bodyPr>
            <a:spAutoFit/>
          </a:bodyPr>
          <a:lstStyle/>
          <a:p>
            <a:pPr>
              <a:spcBef>
                <a:spcPct val="50000"/>
              </a:spcBef>
              <a:defRPr/>
            </a:pPr>
            <a:endParaRPr lang="pt-PT" sz="1400" b="1" dirty="0">
              <a:solidFill>
                <a:srgbClr val="FF3300"/>
              </a:solidFill>
              <a:effectLst>
                <a:outerShdw blurRad="38100" dist="38100" dir="2700000" algn="tl">
                  <a:srgbClr val="C0C0C0"/>
                </a:outerShdw>
              </a:effectLst>
              <a:latin typeface="Arial" charset="0"/>
            </a:endParaRPr>
          </a:p>
        </p:txBody>
      </p:sp>
      <p:pic>
        <p:nvPicPr>
          <p:cNvPr id="7" name="Imagem 6">
            <a:extLst>
              <a:ext uri="{FF2B5EF4-FFF2-40B4-BE49-F238E27FC236}">
                <a16:creationId xmlns:a16="http://schemas.microsoft.com/office/drawing/2014/main" id="{54D42837-E70D-4C64-A8A7-E7F751502B92}"/>
              </a:ext>
            </a:extLst>
          </p:cNvPr>
          <p:cNvPicPr>
            <a:picLocks noChangeAspect="1"/>
          </p:cNvPicPr>
          <p:nvPr/>
        </p:nvPicPr>
        <p:blipFill>
          <a:blip r:embed="rId3"/>
          <a:stretch>
            <a:fillRect/>
          </a:stretch>
        </p:blipFill>
        <p:spPr>
          <a:xfrm>
            <a:off x="101225" y="904241"/>
            <a:ext cx="9014192" cy="266482"/>
          </a:xfrm>
          <a:prstGeom prst="rect">
            <a:avLst/>
          </a:prstGeom>
        </p:spPr>
      </p:pic>
      <p:sp>
        <p:nvSpPr>
          <p:cNvPr id="18" name="Rectângulo 19">
            <a:extLst>
              <a:ext uri="{FF2B5EF4-FFF2-40B4-BE49-F238E27FC236}">
                <a16:creationId xmlns:a16="http://schemas.microsoft.com/office/drawing/2014/main" id="{CC873ECC-2D88-4A22-91F1-E738DF9BE5E9}"/>
              </a:ext>
            </a:extLst>
          </p:cNvPr>
          <p:cNvSpPr/>
          <p:nvPr/>
        </p:nvSpPr>
        <p:spPr>
          <a:xfrm>
            <a:off x="5535613" y="610184"/>
            <a:ext cx="3505200" cy="261610"/>
          </a:xfrm>
          <a:prstGeom prst="rect">
            <a:avLst/>
          </a:prstGeom>
        </p:spPr>
        <p:txBody>
          <a:bodyPr wrap="square">
            <a:spAutoFit/>
          </a:bodyPr>
          <a:lstStyle/>
          <a:p>
            <a:pPr algn="r"/>
            <a:r>
              <a:rPr lang="pt-PT" sz="1100" b="1" cap="all" dirty="0">
                <a:highlight>
                  <a:srgbClr val="FFFF00"/>
                </a:highlight>
              </a:rPr>
              <a:t>ENGENHARIA INFORMÁTICA</a:t>
            </a:r>
            <a:endParaRPr lang="pt-PT" sz="1100" dirty="0">
              <a:highlight>
                <a:srgbClr val="FFFF00"/>
              </a:highlight>
            </a:endParaRPr>
          </a:p>
        </p:txBody>
      </p:sp>
      <p:pic>
        <p:nvPicPr>
          <p:cNvPr id="20" name="Imagem 19">
            <a:extLst>
              <a:ext uri="{FF2B5EF4-FFF2-40B4-BE49-F238E27FC236}">
                <a16:creationId xmlns:a16="http://schemas.microsoft.com/office/drawing/2014/main" id="{698D1AFC-0FD6-4DFA-A381-805A758D4B1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04047" y="81007"/>
            <a:ext cx="2689589" cy="668346"/>
          </a:xfrm>
          <a:prstGeom prst="rect">
            <a:avLst/>
          </a:prstGeom>
        </p:spPr>
      </p:pic>
      <p:sp>
        <p:nvSpPr>
          <p:cNvPr id="14" name="Text Box 19">
            <a:extLst>
              <a:ext uri="{FF2B5EF4-FFF2-40B4-BE49-F238E27FC236}">
                <a16:creationId xmlns:a16="http://schemas.microsoft.com/office/drawing/2014/main" id="{F916920E-C12B-4637-810C-A4B2E6C310C8}"/>
              </a:ext>
            </a:extLst>
          </p:cNvPr>
          <p:cNvSpPr txBox="1">
            <a:spLocks noChangeArrowheads="1"/>
          </p:cNvSpPr>
          <p:nvPr/>
        </p:nvSpPr>
        <p:spPr bwMode="auto">
          <a:xfrm>
            <a:off x="430481" y="1176126"/>
            <a:ext cx="4598719" cy="47748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l">
              <a:lnSpc>
                <a:spcPct val="150000"/>
              </a:lnSpc>
              <a:buNone/>
            </a:pPr>
            <a:r>
              <a:rPr lang="pt-PT" altLang="pt-PT" sz="1600" dirty="0">
                <a:cs typeface="Arial" panose="020B0604020202020204" pitchFamily="34" charset="0"/>
              </a:rPr>
              <a:t>	</a:t>
            </a:r>
            <a:r>
              <a:rPr lang="pt-PT" altLang="pt-PT" sz="1200" dirty="0">
                <a:cs typeface="Arial" panose="020B0604020202020204" pitchFamily="34" charset="0"/>
              </a:rPr>
              <a:t>O jogo de tabuleiro neste trabalho é o jogo Tintas.</a:t>
            </a:r>
          </a:p>
          <a:p>
            <a:pPr algn="l">
              <a:lnSpc>
                <a:spcPct val="150000"/>
              </a:lnSpc>
              <a:buNone/>
            </a:pPr>
            <a:r>
              <a:rPr lang="pt-PT" altLang="pt-PT" sz="1200" dirty="0">
                <a:cs typeface="Arial" panose="020B0604020202020204" pitchFamily="34" charset="0"/>
              </a:rPr>
              <a:t>	Tintas é jogado com um tabuleiro hexagonal com 49 espaços e peças em sete cores e um peão neutro para coletar as peças. O jogador que coletar todas as sete peças de uma cor ganha o jogo. Se isso não for possível, o jogador que tiver quatro ou mais peças em pelo menos quatro cores vence.</a:t>
            </a:r>
          </a:p>
          <a:p>
            <a:pPr>
              <a:lnSpc>
                <a:spcPct val="150000"/>
              </a:lnSpc>
              <a:buNone/>
            </a:pPr>
            <a:r>
              <a:rPr lang="pt-PT" altLang="pt-PT" sz="1200" dirty="0">
                <a:cs typeface="Arial" panose="020B0604020202020204" pitchFamily="34" charset="0"/>
              </a:rPr>
              <a:t>	As peças são colocadas aleatoriamente no tabuleiro do jogo. Não importa se duas ou mais peças da mesma cor acabarem colocadas uma ao lado da outra. Somente se sete peças da mesma cor estiverem adjacentes a outra, deve-se alterar a distribuição.</a:t>
            </a:r>
          </a:p>
          <a:p>
            <a:pPr algn="l">
              <a:lnSpc>
                <a:spcPct val="150000"/>
              </a:lnSpc>
              <a:buNone/>
            </a:pPr>
            <a:endParaRPr lang="pt-PT" sz="1600" b="1" i="0" dirty="0">
              <a:effectLst/>
              <a:latin typeface="-apple-system"/>
            </a:endParaRPr>
          </a:p>
          <a:p>
            <a:pPr algn="just">
              <a:lnSpc>
                <a:spcPct val="150000"/>
              </a:lnSpc>
              <a:spcBef>
                <a:spcPct val="0"/>
              </a:spcBef>
              <a:buNone/>
            </a:pPr>
            <a:endParaRPr lang="pt-PT" altLang="pt-PT" sz="1600" b="1" dirty="0"/>
          </a:p>
          <a:p>
            <a:pPr algn="just" eaLnBrk="1" hangingPunct="1">
              <a:lnSpc>
                <a:spcPct val="200000"/>
              </a:lnSpc>
              <a:spcBef>
                <a:spcPct val="0"/>
              </a:spcBef>
              <a:buFontTx/>
              <a:buNone/>
            </a:pPr>
            <a:endParaRPr lang="pt-PT" altLang="pt-PT" sz="1200" dirty="0">
              <a:cs typeface="Arial" panose="020B0604020202020204" pitchFamily="34" charset="0"/>
            </a:endParaRPr>
          </a:p>
          <a:p>
            <a:pPr algn="just" eaLnBrk="1" hangingPunct="1">
              <a:lnSpc>
                <a:spcPct val="200000"/>
              </a:lnSpc>
              <a:spcBef>
                <a:spcPct val="0"/>
              </a:spcBef>
              <a:buFontTx/>
              <a:buNone/>
            </a:pPr>
            <a:r>
              <a:rPr lang="pt-PT" altLang="pt-PT" sz="1200" dirty="0">
                <a:cs typeface="Arial" panose="020B0604020202020204" pitchFamily="34" charset="0"/>
              </a:rPr>
              <a:t> </a:t>
            </a:r>
            <a:endParaRPr lang="pt-PT" altLang="pt-PT" sz="1200" b="1" dirty="0"/>
          </a:p>
        </p:txBody>
      </p:sp>
      <p:sp>
        <p:nvSpPr>
          <p:cNvPr id="15" name="Text Box 10">
            <a:extLst>
              <a:ext uri="{FF2B5EF4-FFF2-40B4-BE49-F238E27FC236}">
                <a16:creationId xmlns:a16="http://schemas.microsoft.com/office/drawing/2014/main" id="{2AE8AC60-74C9-4824-90A3-A23A5C2A3A39}"/>
              </a:ext>
            </a:extLst>
          </p:cNvPr>
          <p:cNvSpPr txBox="1">
            <a:spLocks noChangeArrowheads="1"/>
          </p:cNvSpPr>
          <p:nvPr/>
        </p:nvSpPr>
        <p:spPr bwMode="auto">
          <a:xfrm>
            <a:off x="8288338" y="6296025"/>
            <a:ext cx="827087" cy="366713"/>
          </a:xfrm>
          <a:prstGeom prst="rect">
            <a:avLst/>
          </a:prstGeom>
          <a:noFill/>
          <a:ln w="9525">
            <a:noFill/>
            <a:miter lim="800000"/>
            <a:headEnd/>
            <a:tailEnd/>
          </a:ln>
        </p:spPr>
        <p:txBody>
          <a:bodyPr>
            <a:spAutoFit/>
          </a:bodyPr>
          <a:lstStyle/>
          <a:p>
            <a:pPr>
              <a:spcBef>
                <a:spcPct val="50000"/>
              </a:spcBef>
            </a:pPr>
            <a:endParaRPr lang="pt-PT"/>
          </a:p>
        </p:txBody>
      </p:sp>
      <p:sp>
        <p:nvSpPr>
          <p:cNvPr id="16" name="Rectangle 11">
            <a:extLst>
              <a:ext uri="{FF2B5EF4-FFF2-40B4-BE49-F238E27FC236}">
                <a16:creationId xmlns:a16="http://schemas.microsoft.com/office/drawing/2014/main" id="{07A20E72-4407-4F3E-98C6-99518A20CF4B}"/>
              </a:ext>
            </a:extLst>
          </p:cNvPr>
          <p:cNvSpPr>
            <a:spLocks noChangeArrowheads="1"/>
          </p:cNvSpPr>
          <p:nvPr/>
        </p:nvSpPr>
        <p:spPr bwMode="auto">
          <a:xfrm>
            <a:off x="8327571" y="6496091"/>
            <a:ext cx="936625" cy="260350"/>
          </a:xfrm>
          <a:prstGeom prst="rect">
            <a:avLst/>
          </a:prstGeom>
          <a:noFill/>
          <a:ln w="9525">
            <a:noFill/>
            <a:miter lim="800000"/>
            <a:headEnd/>
            <a:tailEnd/>
          </a:ln>
        </p:spPr>
        <p:txBody>
          <a:bodyPr anchor="ctr"/>
          <a:lstStyle/>
          <a:p>
            <a:pPr algn="ctr"/>
            <a:r>
              <a:rPr lang="pt-PT" sz="1000" dirty="0"/>
              <a:t>- </a:t>
            </a:r>
            <a:fld id="{1234D2FF-8FB9-47A1-B8C9-42A5F500BA2F}" type="slidenum">
              <a:rPr lang="pt-PT" sz="1000"/>
              <a:pPr algn="ctr"/>
              <a:t>9</a:t>
            </a:fld>
            <a:r>
              <a:rPr lang="pt-PT" sz="1000" dirty="0"/>
              <a:t> -</a:t>
            </a:r>
          </a:p>
        </p:txBody>
      </p:sp>
      <p:pic>
        <p:nvPicPr>
          <p:cNvPr id="17" name="Imagem 16">
            <a:extLst>
              <a:ext uri="{FF2B5EF4-FFF2-40B4-BE49-F238E27FC236}">
                <a16:creationId xmlns:a16="http://schemas.microsoft.com/office/drawing/2014/main" id="{AED8EEE7-4A6C-417E-A3EF-6BF0EA2102A5}"/>
              </a:ext>
            </a:extLst>
          </p:cNvPr>
          <p:cNvPicPr>
            <a:picLocks noChangeAspect="1"/>
          </p:cNvPicPr>
          <p:nvPr/>
        </p:nvPicPr>
        <p:blipFill>
          <a:blip r:embed="rId5"/>
          <a:stretch>
            <a:fillRect/>
          </a:stretch>
        </p:blipFill>
        <p:spPr>
          <a:xfrm>
            <a:off x="0" y="6320212"/>
            <a:ext cx="9144000" cy="253252"/>
          </a:xfrm>
          <a:prstGeom prst="rect">
            <a:avLst/>
          </a:prstGeom>
        </p:spPr>
      </p:pic>
      <p:sp>
        <p:nvSpPr>
          <p:cNvPr id="19" name="Subtítulo 2">
            <a:extLst>
              <a:ext uri="{FF2B5EF4-FFF2-40B4-BE49-F238E27FC236}">
                <a16:creationId xmlns:a16="http://schemas.microsoft.com/office/drawing/2014/main" id="{18C9A691-8CD2-4B06-B51B-700E27ED2FF7}"/>
              </a:ext>
            </a:extLst>
          </p:cNvPr>
          <p:cNvSpPr txBox="1">
            <a:spLocks/>
          </p:cNvSpPr>
          <p:nvPr/>
        </p:nvSpPr>
        <p:spPr>
          <a:xfrm>
            <a:off x="836017" y="6524516"/>
            <a:ext cx="7698382" cy="162409"/>
          </a:xfrm>
          <a:prstGeom prst="rect">
            <a:avLst/>
          </a:prstGeom>
        </p:spPr>
        <p:txBody>
          <a:bodyPr vert="horz" lIns="68580" tIns="34290" rIns="68580" bIns="3429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pt-PT" sz="900" dirty="0">
                <a:latin typeface="Arial" charset="0"/>
                <a:ea typeface="Arial" charset="0"/>
                <a:cs typeface="Arial" charset="0"/>
              </a:rPr>
              <a:t>@2022, 24522 – Inês Esteves – 26300 – Ana Rita Guimarães </a:t>
            </a:r>
            <a:r>
              <a:rPr lang="pt-PT" sz="900" b="1" dirty="0">
                <a:solidFill>
                  <a:srgbClr val="C00000"/>
                </a:solidFill>
                <a:latin typeface="Arial" charset="0"/>
                <a:ea typeface="Arial" charset="0"/>
                <a:cs typeface="Arial" charset="0"/>
              </a:rPr>
              <a:t>Unidade Curricular: INTELIGÊNCIA ARTIFICIAL </a:t>
            </a:r>
            <a:r>
              <a:rPr lang="pt-PT" sz="900" dirty="0">
                <a:latin typeface="Arial" charset="0"/>
                <a:ea typeface="Arial" charset="0"/>
                <a:cs typeface="Arial" charset="0"/>
              </a:rPr>
              <a:t>– Ano Letivo 2020/2022 </a:t>
            </a:r>
            <a:endParaRPr lang="pt-PT" sz="900" b="1" dirty="0">
              <a:latin typeface="Arial" charset="0"/>
              <a:ea typeface="Arial" charset="0"/>
              <a:cs typeface="Arial" charset="0"/>
            </a:endParaRPr>
          </a:p>
        </p:txBody>
      </p:sp>
      <p:pic>
        <p:nvPicPr>
          <p:cNvPr id="21" name="Imagem 20">
            <a:extLst>
              <a:ext uri="{FF2B5EF4-FFF2-40B4-BE49-F238E27FC236}">
                <a16:creationId xmlns:a16="http://schemas.microsoft.com/office/drawing/2014/main" id="{3E33BC33-E477-4247-B106-480F5560B06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8125" y="6488336"/>
            <a:ext cx="545959" cy="199802"/>
          </a:xfrm>
          <a:prstGeom prst="rect">
            <a:avLst/>
          </a:prstGeom>
        </p:spPr>
      </p:pic>
      <p:sp>
        <p:nvSpPr>
          <p:cNvPr id="22" name="CaixaDeTexto 21">
            <a:extLst>
              <a:ext uri="{FF2B5EF4-FFF2-40B4-BE49-F238E27FC236}">
                <a16:creationId xmlns:a16="http://schemas.microsoft.com/office/drawing/2014/main" id="{8E8AE569-C7F6-4CD1-97CE-5E46B36F9B26}"/>
              </a:ext>
            </a:extLst>
          </p:cNvPr>
          <p:cNvSpPr txBox="1"/>
          <p:nvPr/>
        </p:nvSpPr>
        <p:spPr>
          <a:xfrm>
            <a:off x="1309552" y="6588392"/>
            <a:ext cx="7680234" cy="253916"/>
          </a:xfrm>
          <a:prstGeom prst="rect">
            <a:avLst/>
          </a:prstGeom>
          <a:noFill/>
        </p:spPr>
        <p:txBody>
          <a:bodyPr wrap="square">
            <a:spAutoFit/>
          </a:bodyPr>
          <a:lstStyle/>
          <a:p>
            <a:r>
              <a:rPr lang="pt-PT" sz="1050" dirty="0">
                <a:latin typeface="Arial" charset="0"/>
                <a:ea typeface="Arial" charset="0"/>
                <a:cs typeface="Arial" charset="0"/>
              </a:rPr>
              <a:t>Trabalho Prático TP1~ desenvolver as capacidades dos estudantes na escrita de algoritmos de pesquisa de soluções</a:t>
            </a:r>
            <a:endParaRPr lang="pt-PT" sz="1050" dirty="0"/>
          </a:p>
        </p:txBody>
      </p:sp>
      <p:pic>
        <p:nvPicPr>
          <p:cNvPr id="5" name="Imagem 4">
            <a:extLst>
              <a:ext uri="{FF2B5EF4-FFF2-40B4-BE49-F238E27FC236}">
                <a16:creationId xmlns:a16="http://schemas.microsoft.com/office/drawing/2014/main" id="{3F632E15-46EF-EF70-9641-765CC71C872D}"/>
              </a:ext>
            </a:extLst>
          </p:cNvPr>
          <p:cNvPicPr>
            <a:picLocks noChangeAspect="1"/>
          </p:cNvPicPr>
          <p:nvPr/>
        </p:nvPicPr>
        <p:blipFill>
          <a:blip r:embed="rId7"/>
          <a:stretch>
            <a:fillRect/>
          </a:stretch>
        </p:blipFill>
        <p:spPr>
          <a:xfrm>
            <a:off x="4991222" y="972251"/>
            <a:ext cx="4092889" cy="4124906"/>
          </a:xfrm>
          <a:prstGeom prst="rect">
            <a:avLst/>
          </a:prstGeom>
        </p:spPr>
      </p:pic>
    </p:spTree>
    <p:extLst>
      <p:ext uri="{BB962C8B-B14F-4D97-AF65-F5344CB8AC3E}">
        <p14:creationId xmlns:p14="http://schemas.microsoft.com/office/powerpoint/2010/main" val="2117968206"/>
      </p:ext>
    </p:extLst>
  </p:cSld>
  <p:clrMapOvr>
    <a:masterClrMapping/>
  </p:clrMapOvr>
</p:sld>
</file>

<file path=ppt/theme/theme1.xml><?xml version="1.0" encoding="utf-8"?>
<a:theme xmlns:a="http://schemas.openxmlformats.org/drawingml/2006/main" name="Tema do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ema do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5152</TotalTime>
  <Words>2989</Words>
  <Application>Microsoft Office PowerPoint</Application>
  <PresentationFormat>Apresentação no Ecrã (4:3)</PresentationFormat>
  <Paragraphs>286</Paragraphs>
  <Slides>39</Slides>
  <Notes>37</Notes>
  <HiddenSlides>0</HiddenSlides>
  <MMClips>0</MMClips>
  <ScaleCrop>false</ScaleCrop>
  <HeadingPairs>
    <vt:vector size="6" baseType="variant">
      <vt:variant>
        <vt:lpstr>Tipos de letra usados</vt:lpstr>
      </vt:variant>
      <vt:variant>
        <vt:i4>3</vt:i4>
      </vt:variant>
      <vt:variant>
        <vt:lpstr>Tema</vt:lpstr>
      </vt:variant>
      <vt:variant>
        <vt:i4>1</vt:i4>
      </vt:variant>
      <vt:variant>
        <vt:lpstr>Títulos dos diapositivos</vt:lpstr>
      </vt:variant>
      <vt:variant>
        <vt:i4>39</vt:i4>
      </vt:variant>
    </vt:vector>
  </HeadingPairs>
  <TitlesOfParts>
    <vt:vector size="43" baseType="lpstr">
      <vt:lpstr>-apple-system</vt:lpstr>
      <vt:lpstr>Arial</vt:lpstr>
      <vt:lpstr>Calibri</vt:lpstr>
      <vt:lpstr>Tema do Office</vt:lpstr>
      <vt:lpstr>LICENCIATURA EM ENGENHARIA INFORMÁTICA</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Diapositivo 1</dc:title>
  <dc:creator>Jorge Ribeiro</dc:creator>
  <cp:lastModifiedBy>Ines Esteves</cp:lastModifiedBy>
  <cp:revision>268</cp:revision>
  <cp:lastPrinted>2021-02-22T18:49:33Z</cp:lastPrinted>
  <dcterms:created xsi:type="dcterms:W3CDTF">2011-05-31T09:21:51Z</dcterms:created>
  <dcterms:modified xsi:type="dcterms:W3CDTF">2022-05-13T16:19:28Z</dcterms:modified>
</cp:coreProperties>
</file>